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58" r:id="rId4"/>
    <p:sldId id="260" r:id="rId5"/>
    <p:sldId id="261" r:id="rId6"/>
    <p:sldId id="266" r:id="rId7"/>
    <p:sldId id="259" r:id="rId8"/>
    <p:sldId id="262" r:id="rId9"/>
    <p:sldId id="264" r:id="rId10"/>
    <p:sldId id="267" r:id="rId11"/>
    <p:sldId id="268" r:id="rId12"/>
    <p:sldId id="269" r:id="rId13"/>
    <p:sldId id="273" r:id="rId14"/>
    <p:sldId id="274" r:id="rId15"/>
    <p:sldId id="275" r:id="rId16"/>
    <p:sldId id="276" r:id="rId17"/>
    <p:sldId id="270" r:id="rId18"/>
    <p:sldId id="272"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ABEC23-3AB7-4D58-BC93-1AD1B3E027E2}">
          <p14:sldIdLst>
            <p14:sldId id="256"/>
            <p14:sldId id="257"/>
            <p14:sldId id="258"/>
            <p14:sldId id="260"/>
            <p14:sldId id="261"/>
            <p14:sldId id="266"/>
            <p14:sldId id="259"/>
            <p14:sldId id="262"/>
            <p14:sldId id="264"/>
            <p14:sldId id="267"/>
            <p14:sldId id="268"/>
            <p14:sldId id="269"/>
            <p14:sldId id="273"/>
            <p14:sldId id="274"/>
            <p14:sldId id="275"/>
            <p14:sldId id="276"/>
            <p14:sldId id="270"/>
            <p14:sldId id="272"/>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539" autoAdjust="0"/>
  </p:normalViewPr>
  <p:slideViewPr>
    <p:cSldViewPr snapToGrid="0">
      <p:cViewPr varScale="1">
        <p:scale>
          <a:sx n="104" d="100"/>
          <a:sy n="104" d="100"/>
        </p:scale>
        <p:origin x="8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CB71C-E725-4513-BE7E-6432B295BDDE}"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CFAEA9FD-2D49-4D85-A472-34A200405D55}">
      <dgm:prSet phldrT="[Text]" custT="1"/>
      <dgm:spPr/>
      <dgm:t>
        <a:bodyPr/>
        <a:lstStyle/>
        <a:p>
          <a:r>
            <a:rPr lang="en-US" sz="1600" dirty="0"/>
            <a:t>Input</a:t>
          </a:r>
        </a:p>
      </dgm:t>
    </dgm:pt>
    <dgm:pt modelId="{F747A595-C3AF-426A-9D1C-A968620C00EF}" type="parTrans" cxnId="{205FA80E-82C2-4C50-8BF5-BCE407C86E67}">
      <dgm:prSet/>
      <dgm:spPr/>
      <dgm:t>
        <a:bodyPr/>
        <a:lstStyle/>
        <a:p>
          <a:endParaRPr lang="en-US"/>
        </a:p>
      </dgm:t>
    </dgm:pt>
    <dgm:pt modelId="{50521549-6194-4EA3-8FFF-D55DEE61ACD4}" type="sibTrans" cxnId="{205FA80E-82C2-4C50-8BF5-BCE407C86E67}">
      <dgm:prSet/>
      <dgm:spPr/>
      <dgm:t>
        <a:bodyPr/>
        <a:lstStyle/>
        <a:p>
          <a:endParaRPr lang="en-US"/>
        </a:p>
      </dgm:t>
    </dgm:pt>
    <dgm:pt modelId="{8D6BD2BB-FA94-496A-96FA-E06984D5AE04}">
      <dgm:prSet phldrT="[Text]" custT="1"/>
      <dgm:spPr/>
      <dgm:t>
        <a:bodyPr/>
        <a:lstStyle/>
        <a:p>
          <a:r>
            <a:rPr lang="en-US" sz="1400" dirty="0"/>
            <a:t>1D Convolution      RELU</a:t>
          </a:r>
        </a:p>
        <a:p>
          <a:r>
            <a:rPr lang="en-US" sz="1400" dirty="0"/>
            <a:t>Batch Norm        1D</a:t>
          </a:r>
        </a:p>
        <a:p>
          <a:r>
            <a:rPr lang="en-US" sz="1400" dirty="0"/>
            <a:t>Maxpooling</a:t>
          </a:r>
        </a:p>
      </dgm:t>
    </dgm:pt>
    <dgm:pt modelId="{0F24040C-604B-4611-B6D7-5D28F3802B73}" type="parTrans" cxnId="{EECAFEA8-2403-4E33-8D06-A1ACC2687D84}">
      <dgm:prSet/>
      <dgm:spPr/>
      <dgm:t>
        <a:bodyPr/>
        <a:lstStyle/>
        <a:p>
          <a:endParaRPr lang="en-US"/>
        </a:p>
      </dgm:t>
    </dgm:pt>
    <dgm:pt modelId="{79EBEB9E-070B-453E-A0E5-BD5A10BF56B5}" type="sibTrans" cxnId="{EECAFEA8-2403-4E33-8D06-A1ACC2687D84}">
      <dgm:prSet/>
      <dgm:spPr/>
      <dgm:t>
        <a:bodyPr/>
        <a:lstStyle/>
        <a:p>
          <a:endParaRPr lang="en-US"/>
        </a:p>
      </dgm:t>
    </dgm:pt>
    <dgm:pt modelId="{CFD3C33D-0BDD-485E-A928-A66B35338D16}">
      <dgm:prSet phldrT="[Text]" custT="1"/>
      <dgm:spPr/>
      <dgm:t>
        <a:bodyPr/>
        <a:lstStyle/>
        <a:p>
          <a:r>
            <a:rPr lang="en-US" sz="1600" dirty="0"/>
            <a:t>LSTM</a:t>
          </a:r>
        </a:p>
      </dgm:t>
    </dgm:pt>
    <dgm:pt modelId="{A65478B9-9D3E-4730-93BF-716D416A693D}" type="parTrans" cxnId="{30FBAC66-E599-4291-A21B-7E2BEE9148F4}">
      <dgm:prSet/>
      <dgm:spPr/>
      <dgm:t>
        <a:bodyPr/>
        <a:lstStyle/>
        <a:p>
          <a:endParaRPr lang="en-US"/>
        </a:p>
      </dgm:t>
    </dgm:pt>
    <dgm:pt modelId="{0652028E-29CB-4BE1-8148-2E73A19F5156}" type="sibTrans" cxnId="{30FBAC66-E599-4291-A21B-7E2BEE9148F4}">
      <dgm:prSet/>
      <dgm:spPr/>
      <dgm:t>
        <a:bodyPr/>
        <a:lstStyle/>
        <a:p>
          <a:endParaRPr lang="en-US"/>
        </a:p>
      </dgm:t>
    </dgm:pt>
    <dgm:pt modelId="{ADDB9BA5-A37F-49E8-BD72-5434BFAE471F}">
      <dgm:prSet phldrT="[Text]" custT="1"/>
      <dgm:spPr/>
      <dgm:t>
        <a:bodyPr/>
        <a:lstStyle/>
        <a:p>
          <a:r>
            <a:rPr lang="en-US" sz="1600" dirty="0"/>
            <a:t>Output</a:t>
          </a:r>
        </a:p>
      </dgm:t>
    </dgm:pt>
    <dgm:pt modelId="{44DEDEF1-7E76-497E-B6DA-F7A9FA975FF8}" type="parTrans" cxnId="{6E5F2EFC-2190-458B-A015-67FDDEFE231E}">
      <dgm:prSet/>
      <dgm:spPr/>
      <dgm:t>
        <a:bodyPr/>
        <a:lstStyle/>
        <a:p>
          <a:endParaRPr lang="en-US"/>
        </a:p>
      </dgm:t>
    </dgm:pt>
    <dgm:pt modelId="{B8AAA0CA-4297-42D3-A02A-819D2E38FB69}" type="sibTrans" cxnId="{6E5F2EFC-2190-458B-A015-67FDDEFE231E}">
      <dgm:prSet/>
      <dgm:spPr/>
      <dgm:t>
        <a:bodyPr/>
        <a:lstStyle/>
        <a:p>
          <a:endParaRPr lang="en-US"/>
        </a:p>
      </dgm:t>
    </dgm:pt>
    <dgm:pt modelId="{A5B0832D-95A2-43E7-852D-220C2B8E265A}">
      <dgm:prSet phldrT="[Text]" custT="1"/>
      <dgm:spPr/>
      <dgm:t>
        <a:bodyPr/>
        <a:lstStyle/>
        <a:p>
          <a:r>
            <a:rPr lang="en-US" sz="1600" dirty="0"/>
            <a:t>Dense</a:t>
          </a:r>
        </a:p>
      </dgm:t>
    </dgm:pt>
    <dgm:pt modelId="{6A682C9B-F7A0-432D-897B-B4A0D58BB6F8}" type="parTrans" cxnId="{E285ED95-481E-4B85-8B49-377A760CC0D1}">
      <dgm:prSet/>
      <dgm:spPr/>
      <dgm:t>
        <a:bodyPr/>
        <a:lstStyle/>
        <a:p>
          <a:endParaRPr lang="en-US"/>
        </a:p>
      </dgm:t>
    </dgm:pt>
    <dgm:pt modelId="{63662AFD-2F10-42E6-8393-C88E8F1BA9C0}" type="sibTrans" cxnId="{E285ED95-481E-4B85-8B49-377A760CC0D1}">
      <dgm:prSet/>
      <dgm:spPr/>
      <dgm:t>
        <a:bodyPr/>
        <a:lstStyle/>
        <a:p>
          <a:endParaRPr lang="en-US"/>
        </a:p>
      </dgm:t>
    </dgm:pt>
    <dgm:pt modelId="{9ED94BE9-35CF-4E6B-83DE-6E0438E70520}">
      <dgm:prSet phldrT="[Text]" custT="1"/>
      <dgm:spPr/>
      <dgm:t>
        <a:bodyPr/>
        <a:lstStyle/>
        <a:p>
          <a:r>
            <a:rPr lang="en-US" sz="1600" dirty="0"/>
            <a:t>Dense    Softmax</a:t>
          </a:r>
        </a:p>
      </dgm:t>
    </dgm:pt>
    <dgm:pt modelId="{B76E9EAB-22CA-425E-BCF4-7A89DDA53741}" type="parTrans" cxnId="{E1C1C5C6-C225-4561-9ADA-E615CDFE3E53}">
      <dgm:prSet/>
      <dgm:spPr/>
      <dgm:t>
        <a:bodyPr/>
        <a:lstStyle/>
        <a:p>
          <a:endParaRPr lang="en-US"/>
        </a:p>
      </dgm:t>
    </dgm:pt>
    <dgm:pt modelId="{697620AA-711A-4B99-8FCB-C545E2B2F27A}" type="sibTrans" cxnId="{E1C1C5C6-C225-4561-9ADA-E615CDFE3E53}">
      <dgm:prSet/>
      <dgm:spPr/>
      <dgm:t>
        <a:bodyPr/>
        <a:lstStyle/>
        <a:p>
          <a:endParaRPr lang="en-US"/>
        </a:p>
      </dgm:t>
    </dgm:pt>
    <dgm:pt modelId="{4FB05778-0FEC-4B9D-92FF-1F96034D9D9C}" type="pres">
      <dgm:prSet presAssocID="{953CB71C-E725-4513-BE7E-6432B295BDDE}" presName="Name0" presStyleCnt="0">
        <dgm:presLayoutVars>
          <dgm:dir/>
          <dgm:animLvl val="lvl"/>
          <dgm:resizeHandles val="exact"/>
        </dgm:presLayoutVars>
      </dgm:prSet>
      <dgm:spPr/>
    </dgm:pt>
    <dgm:pt modelId="{784825C4-B971-4549-8EA8-F20C2B3A6D64}" type="pres">
      <dgm:prSet presAssocID="{CFAEA9FD-2D49-4D85-A472-34A200405D55}" presName="parTxOnly" presStyleLbl="node1" presStyleIdx="0" presStyleCnt="6">
        <dgm:presLayoutVars>
          <dgm:chMax val="0"/>
          <dgm:chPref val="0"/>
          <dgm:bulletEnabled val="1"/>
        </dgm:presLayoutVars>
      </dgm:prSet>
      <dgm:spPr/>
    </dgm:pt>
    <dgm:pt modelId="{07BE7537-9039-4194-88FA-3E94D33188E2}" type="pres">
      <dgm:prSet presAssocID="{50521549-6194-4EA3-8FFF-D55DEE61ACD4}" presName="parTxOnlySpace" presStyleCnt="0"/>
      <dgm:spPr/>
    </dgm:pt>
    <dgm:pt modelId="{7393BD40-A567-427A-8FDE-D868AAFB799D}" type="pres">
      <dgm:prSet presAssocID="{8D6BD2BB-FA94-496A-96FA-E06984D5AE04}" presName="parTxOnly" presStyleLbl="node1" presStyleIdx="1" presStyleCnt="6" custScaleX="139963">
        <dgm:presLayoutVars>
          <dgm:chMax val="0"/>
          <dgm:chPref val="0"/>
          <dgm:bulletEnabled val="1"/>
        </dgm:presLayoutVars>
      </dgm:prSet>
      <dgm:spPr/>
    </dgm:pt>
    <dgm:pt modelId="{79EE62AC-BD5D-4723-A8B4-763FC9D4A481}" type="pres">
      <dgm:prSet presAssocID="{79EBEB9E-070B-453E-A0E5-BD5A10BF56B5}" presName="parTxOnlySpace" presStyleCnt="0"/>
      <dgm:spPr/>
    </dgm:pt>
    <dgm:pt modelId="{F2632911-5906-4927-95FB-7A3DF31F6AF7}" type="pres">
      <dgm:prSet presAssocID="{CFD3C33D-0BDD-485E-A928-A66B35338D16}" presName="parTxOnly" presStyleLbl="node1" presStyleIdx="2" presStyleCnt="6">
        <dgm:presLayoutVars>
          <dgm:chMax val="0"/>
          <dgm:chPref val="0"/>
          <dgm:bulletEnabled val="1"/>
        </dgm:presLayoutVars>
      </dgm:prSet>
      <dgm:spPr/>
    </dgm:pt>
    <dgm:pt modelId="{5AD1629F-4E7F-4D3D-A14E-5BE6D689C2D1}" type="pres">
      <dgm:prSet presAssocID="{0652028E-29CB-4BE1-8148-2E73A19F5156}" presName="parTxOnlySpace" presStyleCnt="0"/>
      <dgm:spPr/>
    </dgm:pt>
    <dgm:pt modelId="{1401B4C7-C529-4414-BA81-0DC159780EFB}" type="pres">
      <dgm:prSet presAssocID="{A5B0832D-95A2-43E7-852D-220C2B8E265A}" presName="parTxOnly" presStyleLbl="node1" presStyleIdx="3" presStyleCnt="6">
        <dgm:presLayoutVars>
          <dgm:chMax val="0"/>
          <dgm:chPref val="0"/>
          <dgm:bulletEnabled val="1"/>
        </dgm:presLayoutVars>
      </dgm:prSet>
      <dgm:spPr/>
    </dgm:pt>
    <dgm:pt modelId="{BC93837A-409C-4D75-8124-9C012576C513}" type="pres">
      <dgm:prSet presAssocID="{63662AFD-2F10-42E6-8393-C88E8F1BA9C0}" presName="parTxOnlySpace" presStyleCnt="0"/>
      <dgm:spPr/>
    </dgm:pt>
    <dgm:pt modelId="{90D5AAC1-656F-4ABB-A2EF-01994B26E1A1}" type="pres">
      <dgm:prSet presAssocID="{9ED94BE9-35CF-4E6B-83DE-6E0438E70520}" presName="parTxOnly" presStyleLbl="node1" presStyleIdx="4" presStyleCnt="6" custScaleX="113695">
        <dgm:presLayoutVars>
          <dgm:chMax val="0"/>
          <dgm:chPref val="0"/>
          <dgm:bulletEnabled val="1"/>
        </dgm:presLayoutVars>
      </dgm:prSet>
      <dgm:spPr/>
    </dgm:pt>
    <dgm:pt modelId="{3A246098-22C6-42E7-9AFF-7C62E88EAD80}" type="pres">
      <dgm:prSet presAssocID="{697620AA-711A-4B99-8FCB-C545E2B2F27A}" presName="parTxOnlySpace" presStyleCnt="0"/>
      <dgm:spPr/>
    </dgm:pt>
    <dgm:pt modelId="{39A90676-0B5C-475D-AD45-F4CB8604EB27}" type="pres">
      <dgm:prSet presAssocID="{ADDB9BA5-A37F-49E8-BD72-5434BFAE471F}" presName="parTxOnly" presStyleLbl="node1" presStyleIdx="5" presStyleCnt="6">
        <dgm:presLayoutVars>
          <dgm:chMax val="0"/>
          <dgm:chPref val="0"/>
          <dgm:bulletEnabled val="1"/>
        </dgm:presLayoutVars>
      </dgm:prSet>
      <dgm:spPr/>
    </dgm:pt>
  </dgm:ptLst>
  <dgm:cxnLst>
    <dgm:cxn modelId="{DCBCB40C-B8BC-4B32-A9E4-B9D593FA23C2}" type="presOf" srcId="{CFD3C33D-0BDD-485E-A928-A66B35338D16}" destId="{F2632911-5906-4927-95FB-7A3DF31F6AF7}" srcOrd="0" destOrd="0" presId="urn:microsoft.com/office/officeart/2005/8/layout/chevron1"/>
    <dgm:cxn modelId="{205FA80E-82C2-4C50-8BF5-BCE407C86E67}" srcId="{953CB71C-E725-4513-BE7E-6432B295BDDE}" destId="{CFAEA9FD-2D49-4D85-A472-34A200405D55}" srcOrd="0" destOrd="0" parTransId="{F747A595-C3AF-426A-9D1C-A968620C00EF}" sibTransId="{50521549-6194-4EA3-8FFF-D55DEE61ACD4}"/>
    <dgm:cxn modelId="{051A5D27-4D02-4E44-846F-F44948565E07}" type="presOf" srcId="{953CB71C-E725-4513-BE7E-6432B295BDDE}" destId="{4FB05778-0FEC-4B9D-92FF-1F96034D9D9C}" srcOrd="0" destOrd="0" presId="urn:microsoft.com/office/officeart/2005/8/layout/chevron1"/>
    <dgm:cxn modelId="{30FBAC66-E599-4291-A21B-7E2BEE9148F4}" srcId="{953CB71C-E725-4513-BE7E-6432B295BDDE}" destId="{CFD3C33D-0BDD-485E-A928-A66B35338D16}" srcOrd="2" destOrd="0" parTransId="{A65478B9-9D3E-4730-93BF-716D416A693D}" sibTransId="{0652028E-29CB-4BE1-8148-2E73A19F5156}"/>
    <dgm:cxn modelId="{5C3D1685-6C98-4496-B777-4298D6B89BB3}" type="presOf" srcId="{9ED94BE9-35CF-4E6B-83DE-6E0438E70520}" destId="{90D5AAC1-656F-4ABB-A2EF-01994B26E1A1}" srcOrd="0" destOrd="0" presId="urn:microsoft.com/office/officeart/2005/8/layout/chevron1"/>
    <dgm:cxn modelId="{E07B9591-025E-4E7B-B9A0-2675CD696231}" type="presOf" srcId="{8D6BD2BB-FA94-496A-96FA-E06984D5AE04}" destId="{7393BD40-A567-427A-8FDE-D868AAFB799D}" srcOrd="0" destOrd="0" presId="urn:microsoft.com/office/officeart/2005/8/layout/chevron1"/>
    <dgm:cxn modelId="{E285ED95-481E-4B85-8B49-377A760CC0D1}" srcId="{953CB71C-E725-4513-BE7E-6432B295BDDE}" destId="{A5B0832D-95A2-43E7-852D-220C2B8E265A}" srcOrd="3" destOrd="0" parTransId="{6A682C9B-F7A0-432D-897B-B4A0D58BB6F8}" sibTransId="{63662AFD-2F10-42E6-8393-C88E8F1BA9C0}"/>
    <dgm:cxn modelId="{EECAFEA8-2403-4E33-8D06-A1ACC2687D84}" srcId="{953CB71C-E725-4513-BE7E-6432B295BDDE}" destId="{8D6BD2BB-FA94-496A-96FA-E06984D5AE04}" srcOrd="1" destOrd="0" parTransId="{0F24040C-604B-4611-B6D7-5D28F3802B73}" sibTransId="{79EBEB9E-070B-453E-A0E5-BD5A10BF56B5}"/>
    <dgm:cxn modelId="{BBAF22BE-3238-4EB2-81A7-8419CBA0E6AB}" type="presOf" srcId="{ADDB9BA5-A37F-49E8-BD72-5434BFAE471F}" destId="{39A90676-0B5C-475D-AD45-F4CB8604EB27}" srcOrd="0" destOrd="0" presId="urn:microsoft.com/office/officeart/2005/8/layout/chevron1"/>
    <dgm:cxn modelId="{E1C1C5C6-C225-4561-9ADA-E615CDFE3E53}" srcId="{953CB71C-E725-4513-BE7E-6432B295BDDE}" destId="{9ED94BE9-35CF-4E6B-83DE-6E0438E70520}" srcOrd="4" destOrd="0" parTransId="{B76E9EAB-22CA-425E-BCF4-7A89DDA53741}" sibTransId="{697620AA-711A-4B99-8FCB-C545E2B2F27A}"/>
    <dgm:cxn modelId="{EA3B6BCE-CC2C-4CCB-8B85-55A3CBB4E404}" type="presOf" srcId="{CFAEA9FD-2D49-4D85-A472-34A200405D55}" destId="{784825C4-B971-4549-8EA8-F20C2B3A6D64}" srcOrd="0" destOrd="0" presId="urn:microsoft.com/office/officeart/2005/8/layout/chevron1"/>
    <dgm:cxn modelId="{DA3FBEF3-3FFE-48EB-9801-3BB35F60D9E0}" type="presOf" srcId="{A5B0832D-95A2-43E7-852D-220C2B8E265A}" destId="{1401B4C7-C529-4414-BA81-0DC159780EFB}" srcOrd="0" destOrd="0" presId="urn:microsoft.com/office/officeart/2005/8/layout/chevron1"/>
    <dgm:cxn modelId="{6E5F2EFC-2190-458B-A015-67FDDEFE231E}" srcId="{953CB71C-E725-4513-BE7E-6432B295BDDE}" destId="{ADDB9BA5-A37F-49E8-BD72-5434BFAE471F}" srcOrd="5" destOrd="0" parTransId="{44DEDEF1-7E76-497E-B6DA-F7A9FA975FF8}" sibTransId="{B8AAA0CA-4297-42D3-A02A-819D2E38FB69}"/>
    <dgm:cxn modelId="{E1130645-FB11-4386-93AB-4864DD03C3FD}" type="presParOf" srcId="{4FB05778-0FEC-4B9D-92FF-1F96034D9D9C}" destId="{784825C4-B971-4549-8EA8-F20C2B3A6D64}" srcOrd="0" destOrd="0" presId="urn:microsoft.com/office/officeart/2005/8/layout/chevron1"/>
    <dgm:cxn modelId="{BDC4CE97-0121-4B9D-93AC-B17D4D122B11}" type="presParOf" srcId="{4FB05778-0FEC-4B9D-92FF-1F96034D9D9C}" destId="{07BE7537-9039-4194-88FA-3E94D33188E2}" srcOrd="1" destOrd="0" presId="urn:microsoft.com/office/officeart/2005/8/layout/chevron1"/>
    <dgm:cxn modelId="{FB095CEB-706C-4D2D-8C46-B8E5D805064A}" type="presParOf" srcId="{4FB05778-0FEC-4B9D-92FF-1F96034D9D9C}" destId="{7393BD40-A567-427A-8FDE-D868AAFB799D}" srcOrd="2" destOrd="0" presId="urn:microsoft.com/office/officeart/2005/8/layout/chevron1"/>
    <dgm:cxn modelId="{58B97C9D-1D23-4940-867A-0EE2E8200549}" type="presParOf" srcId="{4FB05778-0FEC-4B9D-92FF-1F96034D9D9C}" destId="{79EE62AC-BD5D-4723-A8B4-763FC9D4A481}" srcOrd="3" destOrd="0" presId="urn:microsoft.com/office/officeart/2005/8/layout/chevron1"/>
    <dgm:cxn modelId="{05E25140-FD6E-4AE0-8076-02506DF58DDD}" type="presParOf" srcId="{4FB05778-0FEC-4B9D-92FF-1F96034D9D9C}" destId="{F2632911-5906-4927-95FB-7A3DF31F6AF7}" srcOrd="4" destOrd="0" presId="urn:microsoft.com/office/officeart/2005/8/layout/chevron1"/>
    <dgm:cxn modelId="{E9704819-F128-4CBD-81E2-1DA48D348C38}" type="presParOf" srcId="{4FB05778-0FEC-4B9D-92FF-1F96034D9D9C}" destId="{5AD1629F-4E7F-4D3D-A14E-5BE6D689C2D1}" srcOrd="5" destOrd="0" presId="urn:microsoft.com/office/officeart/2005/8/layout/chevron1"/>
    <dgm:cxn modelId="{165997A6-4B46-4A89-9EE2-F57D5B16C604}" type="presParOf" srcId="{4FB05778-0FEC-4B9D-92FF-1F96034D9D9C}" destId="{1401B4C7-C529-4414-BA81-0DC159780EFB}" srcOrd="6" destOrd="0" presId="urn:microsoft.com/office/officeart/2005/8/layout/chevron1"/>
    <dgm:cxn modelId="{50D6B43F-051E-4A99-9EEB-9814F9334CCA}" type="presParOf" srcId="{4FB05778-0FEC-4B9D-92FF-1F96034D9D9C}" destId="{BC93837A-409C-4D75-8124-9C012576C513}" srcOrd="7" destOrd="0" presId="urn:microsoft.com/office/officeart/2005/8/layout/chevron1"/>
    <dgm:cxn modelId="{6D8736C2-A751-492A-8B53-CC88E16D5EB9}" type="presParOf" srcId="{4FB05778-0FEC-4B9D-92FF-1F96034D9D9C}" destId="{90D5AAC1-656F-4ABB-A2EF-01994B26E1A1}" srcOrd="8" destOrd="0" presId="urn:microsoft.com/office/officeart/2005/8/layout/chevron1"/>
    <dgm:cxn modelId="{A471797D-F9E2-4EF3-BD8C-96A6ECDE6287}" type="presParOf" srcId="{4FB05778-0FEC-4B9D-92FF-1F96034D9D9C}" destId="{3A246098-22C6-42E7-9AFF-7C62E88EAD80}" srcOrd="9" destOrd="0" presId="urn:microsoft.com/office/officeart/2005/8/layout/chevron1"/>
    <dgm:cxn modelId="{F727B983-715A-467F-9304-DFC59A090380}" type="presParOf" srcId="{4FB05778-0FEC-4B9D-92FF-1F96034D9D9C}" destId="{39A90676-0B5C-475D-AD45-F4CB8604EB27}"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95239B-4CBC-444E-9A09-8EB3EDCC6795}"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5A5CE20B-F436-4B0C-ACA7-C8712102D049}">
      <dgm:prSet phldrT="[Text]" custT="1"/>
      <dgm:spPr/>
      <dgm:t>
        <a:bodyPr/>
        <a:lstStyle/>
        <a:p>
          <a:r>
            <a:rPr lang="en-US" sz="1600" dirty="0"/>
            <a:t>Input</a:t>
          </a:r>
        </a:p>
      </dgm:t>
    </dgm:pt>
    <dgm:pt modelId="{E4404594-74EC-49B3-87D2-BCE80926328C}" type="parTrans" cxnId="{D7B7C090-5F9D-43DC-BD01-A12D07EC7A03}">
      <dgm:prSet/>
      <dgm:spPr/>
      <dgm:t>
        <a:bodyPr/>
        <a:lstStyle/>
        <a:p>
          <a:endParaRPr lang="en-US"/>
        </a:p>
      </dgm:t>
    </dgm:pt>
    <dgm:pt modelId="{31870B7B-B417-41B2-AE27-53916BDBAE5D}" type="sibTrans" cxnId="{D7B7C090-5F9D-43DC-BD01-A12D07EC7A03}">
      <dgm:prSet/>
      <dgm:spPr/>
      <dgm:t>
        <a:bodyPr/>
        <a:lstStyle/>
        <a:p>
          <a:endParaRPr lang="en-US"/>
        </a:p>
      </dgm:t>
    </dgm:pt>
    <dgm:pt modelId="{9CE99D1B-545E-4640-92D1-89E3088D910C}">
      <dgm:prSet phldrT="[Text]" custT="1"/>
      <dgm:spPr/>
      <dgm:t>
        <a:bodyPr/>
        <a:lstStyle/>
        <a:p>
          <a:r>
            <a:rPr lang="en-US" sz="1600" dirty="0"/>
            <a:t>2D Convolution      RELU      2D Maxpooling</a:t>
          </a:r>
        </a:p>
      </dgm:t>
    </dgm:pt>
    <dgm:pt modelId="{DF45686F-E7D2-4862-992F-3B76C03E1EBB}" type="parTrans" cxnId="{D00BF727-263C-4DC5-A5E7-3D9785F02F6F}">
      <dgm:prSet/>
      <dgm:spPr/>
      <dgm:t>
        <a:bodyPr/>
        <a:lstStyle/>
        <a:p>
          <a:endParaRPr lang="en-US"/>
        </a:p>
      </dgm:t>
    </dgm:pt>
    <dgm:pt modelId="{3BF760F7-8446-4725-88F6-D69708D8C5D6}" type="sibTrans" cxnId="{D00BF727-263C-4DC5-A5E7-3D9785F02F6F}">
      <dgm:prSet/>
      <dgm:spPr/>
      <dgm:t>
        <a:bodyPr/>
        <a:lstStyle/>
        <a:p>
          <a:endParaRPr lang="en-US"/>
        </a:p>
      </dgm:t>
    </dgm:pt>
    <dgm:pt modelId="{BAAEC33C-EC55-41F9-BD70-4666F0C43EB7}">
      <dgm:prSet phldrT="[Text]" custT="1"/>
      <dgm:spPr/>
      <dgm:t>
        <a:bodyPr/>
        <a:lstStyle/>
        <a:p>
          <a:r>
            <a:rPr lang="en-US" sz="1600" dirty="0"/>
            <a:t>Concatenate</a:t>
          </a:r>
        </a:p>
      </dgm:t>
    </dgm:pt>
    <dgm:pt modelId="{14445851-1310-4DAE-AAAD-16999F7CBCF3}" type="parTrans" cxnId="{62DB0BCF-A8F5-4A13-B78C-278F9BEB947D}">
      <dgm:prSet/>
      <dgm:spPr/>
      <dgm:t>
        <a:bodyPr/>
        <a:lstStyle/>
        <a:p>
          <a:endParaRPr lang="en-US"/>
        </a:p>
      </dgm:t>
    </dgm:pt>
    <dgm:pt modelId="{CDE1AE2F-0A8C-4F3F-A4AC-36DC5DE825AC}" type="sibTrans" cxnId="{62DB0BCF-A8F5-4A13-B78C-278F9BEB947D}">
      <dgm:prSet/>
      <dgm:spPr/>
      <dgm:t>
        <a:bodyPr/>
        <a:lstStyle/>
        <a:p>
          <a:endParaRPr lang="en-US"/>
        </a:p>
      </dgm:t>
    </dgm:pt>
    <dgm:pt modelId="{E728CA9C-4081-4467-8330-430FE04D3BF9}">
      <dgm:prSet phldrT="[Text]" custT="1"/>
      <dgm:spPr/>
      <dgm:t>
        <a:bodyPr/>
        <a:lstStyle/>
        <a:p>
          <a:r>
            <a:rPr lang="en-US" sz="1600" dirty="0"/>
            <a:t>Output</a:t>
          </a:r>
        </a:p>
      </dgm:t>
    </dgm:pt>
    <dgm:pt modelId="{62618678-3AFA-42CA-93D5-465A56484CF1}" type="parTrans" cxnId="{F125BA8C-67D5-423F-BF70-630130B64E1E}">
      <dgm:prSet/>
      <dgm:spPr/>
      <dgm:t>
        <a:bodyPr/>
        <a:lstStyle/>
        <a:p>
          <a:endParaRPr lang="en-US"/>
        </a:p>
      </dgm:t>
    </dgm:pt>
    <dgm:pt modelId="{D420F15B-4D54-4CE8-A045-37829BF29680}" type="sibTrans" cxnId="{F125BA8C-67D5-423F-BF70-630130B64E1E}">
      <dgm:prSet/>
      <dgm:spPr/>
      <dgm:t>
        <a:bodyPr/>
        <a:lstStyle/>
        <a:p>
          <a:endParaRPr lang="en-US"/>
        </a:p>
      </dgm:t>
    </dgm:pt>
    <dgm:pt modelId="{16BCE455-CD72-471A-A3C1-C32E63F1F5E3}">
      <dgm:prSet phldrT="[Text]" custT="1"/>
      <dgm:spPr/>
      <dgm:t>
        <a:bodyPr/>
        <a:lstStyle/>
        <a:p>
          <a:r>
            <a:rPr lang="en-US" sz="1600" dirty="0"/>
            <a:t>Dense    Softmax</a:t>
          </a:r>
        </a:p>
      </dgm:t>
    </dgm:pt>
    <dgm:pt modelId="{4CB46262-F42D-4B68-90B8-CABA2AEA171C}" type="parTrans" cxnId="{304631EF-44A3-49A4-8F2E-C752C79427C3}">
      <dgm:prSet/>
      <dgm:spPr/>
      <dgm:t>
        <a:bodyPr/>
        <a:lstStyle/>
        <a:p>
          <a:endParaRPr lang="en-US"/>
        </a:p>
      </dgm:t>
    </dgm:pt>
    <dgm:pt modelId="{1AE83769-6A22-43A6-9CAF-FDB0C04927EE}" type="sibTrans" cxnId="{304631EF-44A3-49A4-8F2E-C752C79427C3}">
      <dgm:prSet/>
      <dgm:spPr/>
      <dgm:t>
        <a:bodyPr/>
        <a:lstStyle/>
        <a:p>
          <a:endParaRPr lang="en-US"/>
        </a:p>
      </dgm:t>
    </dgm:pt>
    <dgm:pt modelId="{E958EFF9-2E6A-4059-A8C7-903570BF844F}" type="pres">
      <dgm:prSet presAssocID="{9595239B-4CBC-444E-9A09-8EB3EDCC6795}" presName="Name0" presStyleCnt="0">
        <dgm:presLayoutVars>
          <dgm:dir/>
          <dgm:animLvl val="lvl"/>
          <dgm:resizeHandles val="exact"/>
        </dgm:presLayoutVars>
      </dgm:prSet>
      <dgm:spPr/>
    </dgm:pt>
    <dgm:pt modelId="{0E356A10-9B1D-4D18-8104-2A52C232E5A2}" type="pres">
      <dgm:prSet presAssocID="{5A5CE20B-F436-4B0C-ACA7-C8712102D049}" presName="parTxOnly" presStyleLbl="node1" presStyleIdx="0" presStyleCnt="5">
        <dgm:presLayoutVars>
          <dgm:chMax val="0"/>
          <dgm:chPref val="0"/>
          <dgm:bulletEnabled val="1"/>
        </dgm:presLayoutVars>
      </dgm:prSet>
      <dgm:spPr/>
    </dgm:pt>
    <dgm:pt modelId="{1C9819EE-563E-4726-BA94-F36E38B62EDE}" type="pres">
      <dgm:prSet presAssocID="{31870B7B-B417-41B2-AE27-53916BDBAE5D}" presName="parTxOnlySpace" presStyleCnt="0"/>
      <dgm:spPr/>
    </dgm:pt>
    <dgm:pt modelId="{D36BE8D8-D8DE-415A-ABA0-EB764602E1FF}" type="pres">
      <dgm:prSet presAssocID="{9CE99D1B-545E-4640-92D1-89E3088D910C}" presName="parTxOnly" presStyleLbl="node1" presStyleIdx="1" presStyleCnt="5" custScaleX="241990" custScaleY="74462" custLinFactNeighborX="5798" custLinFactNeighborY="-71774">
        <dgm:presLayoutVars>
          <dgm:chMax val="0"/>
          <dgm:chPref val="0"/>
          <dgm:bulletEnabled val="1"/>
        </dgm:presLayoutVars>
      </dgm:prSet>
      <dgm:spPr/>
    </dgm:pt>
    <dgm:pt modelId="{79135AAD-A743-4025-81C3-7D58B2FE8414}" type="pres">
      <dgm:prSet presAssocID="{3BF760F7-8446-4725-88F6-D69708D8C5D6}" presName="parTxOnlySpace" presStyleCnt="0"/>
      <dgm:spPr/>
    </dgm:pt>
    <dgm:pt modelId="{971A5EE4-271F-42EA-975B-155AB8313865}" type="pres">
      <dgm:prSet presAssocID="{BAAEC33C-EC55-41F9-BD70-4666F0C43EB7}" presName="parTxOnly" presStyleLbl="node1" presStyleIdx="2" presStyleCnt="5" custLinFactNeighborX="57522" custLinFactNeighborY="0">
        <dgm:presLayoutVars>
          <dgm:chMax val="0"/>
          <dgm:chPref val="0"/>
          <dgm:bulletEnabled val="1"/>
        </dgm:presLayoutVars>
      </dgm:prSet>
      <dgm:spPr/>
    </dgm:pt>
    <dgm:pt modelId="{F7E4B1DE-FE51-479F-B9CC-87DC6EF4C410}" type="pres">
      <dgm:prSet presAssocID="{CDE1AE2F-0A8C-4F3F-A4AC-36DC5DE825AC}" presName="parTxOnlySpace" presStyleCnt="0"/>
      <dgm:spPr/>
    </dgm:pt>
    <dgm:pt modelId="{E5E47D20-DBAD-4CE5-91DD-F8EF10359345}" type="pres">
      <dgm:prSet presAssocID="{16BCE455-CD72-471A-A3C1-C32E63F1F5E3}" presName="parTxOnly" presStyleLbl="node1" presStyleIdx="3" presStyleCnt="5" custScaleX="129076" custLinFactNeighborX="22830" custLinFactNeighborY="0">
        <dgm:presLayoutVars>
          <dgm:chMax val="0"/>
          <dgm:chPref val="0"/>
          <dgm:bulletEnabled val="1"/>
        </dgm:presLayoutVars>
      </dgm:prSet>
      <dgm:spPr/>
    </dgm:pt>
    <dgm:pt modelId="{0CBE723C-4846-4196-A1BC-AC603BCC26C3}" type="pres">
      <dgm:prSet presAssocID="{1AE83769-6A22-43A6-9CAF-FDB0C04927EE}" presName="parTxOnlySpace" presStyleCnt="0"/>
      <dgm:spPr/>
    </dgm:pt>
    <dgm:pt modelId="{4F29605D-FF9A-4964-982B-13F4916B934D}" type="pres">
      <dgm:prSet presAssocID="{E728CA9C-4081-4467-8330-430FE04D3BF9}" presName="parTxOnly" presStyleLbl="node1" presStyleIdx="4" presStyleCnt="5" custScaleX="100602" custLinFactNeighborX="-15855">
        <dgm:presLayoutVars>
          <dgm:chMax val="0"/>
          <dgm:chPref val="0"/>
          <dgm:bulletEnabled val="1"/>
        </dgm:presLayoutVars>
      </dgm:prSet>
      <dgm:spPr/>
    </dgm:pt>
  </dgm:ptLst>
  <dgm:cxnLst>
    <dgm:cxn modelId="{A239260A-D635-4969-85BC-F38B60CBAE41}" type="presOf" srcId="{9595239B-4CBC-444E-9A09-8EB3EDCC6795}" destId="{E958EFF9-2E6A-4059-A8C7-903570BF844F}" srcOrd="0" destOrd="0" presId="urn:microsoft.com/office/officeart/2005/8/layout/chevron1"/>
    <dgm:cxn modelId="{D00BF727-263C-4DC5-A5E7-3D9785F02F6F}" srcId="{9595239B-4CBC-444E-9A09-8EB3EDCC6795}" destId="{9CE99D1B-545E-4640-92D1-89E3088D910C}" srcOrd="1" destOrd="0" parTransId="{DF45686F-E7D2-4862-992F-3B76C03E1EBB}" sibTransId="{3BF760F7-8446-4725-88F6-D69708D8C5D6}"/>
    <dgm:cxn modelId="{CB95B531-7593-494E-A890-70A46AD8AD34}" type="presOf" srcId="{BAAEC33C-EC55-41F9-BD70-4666F0C43EB7}" destId="{971A5EE4-271F-42EA-975B-155AB8313865}" srcOrd="0" destOrd="0" presId="urn:microsoft.com/office/officeart/2005/8/layout/chevron1"/>
    <dgm:cxn modelId="{47CE4338-9B3B-4560-8E7A-50D787DDB0AF}" type="presOf" srcId="{16BCE455-CD72-471A-A3C1-C32E63F1F5E3}" destId="{E5E47D20-DBAD-4CE5-91DD-F8EF10359345}" srcOrd="0" destOrd="0" presId="urn:microsoft.com/office/officeart/2005/8/layout/chevron1"/>
    <dgm:cxn modelId="{E108D852-C5DA-456F-8605-B6B4AD2CED02}" type="presOf" srcId="{9CE99D1B-545E-4640-92D1-89E3088D910C}" destId="{D36BE8D8-D8DE-415A-ABA0-EB764602E1FF}" srcOrd="0" destOrd="0" presId="urn:microsoft.com/office/officeart/2005/8/layout/chevron1"/>
    <dgm:cxn modelId="{F125BA8C-67D5-423F-BF70-630130B64E1E}" srcId="{9595239B-4CBC-444E-9A09-8EB3EDCC6795}" destId="{E728CA9C-4081-4467-8330-430FE04D3BF9}" srcOrd="4" destOrd="0" parTransId="{62618678-3AFA-42CA-93D5-465A56484CF1}" sibTransId="{D420F15B-4D54-4CE8-A045-37829BF29680}"/>
    <dgm:cxn modelId="{D7B7C090-5F9D-43DC-BD01-A12D07EC7A03}" srcId="{9595239B-4CBC-444E-9A09-8EB3EDCC6795}" destId="{5A5CE20B-F436-4B0C-ACA7-C8712102D049}" srcOrd="0" destOrd="0" parTransId="{E4404594-74EC-49B3-87D2-BCE80926328C}" sibTransId="{31870B7B-B417-41B2-AE27-53916BDBAE5D}"/>
    <dgm:cxn modelId="{C58BDDAA-05DA-4603-B698-7DC5A8B76648}" type="presOf" srcId="{E728CA9C-4081-4467-8330-430FE04D3BF9}" destId="{4F29605D-FF9A-4964-982B-13F4916B934D}" srcOrd="0" destOrd="0" presId="urn:microsoft.com/office/officeart/2005/8/layout/chevron1"/>
    <dgm:cxn modelId="{62DB0BCF-A8F5-4A13-B78C-278F9BEB947D}" srcId="{9595239B-4CBC-444E-9A09-8EB3EDCC6795}" destId="{BAAEC33C-EC55-41F9-BD70-4666F0C43EB7}" srcOrd="2" destOrd="0" parTransId="{14445851-1310-4DAE-AAAD-16999F7CBCF3}" sibTransId="{CDE1AE2F-0A8C-4F3F-A4AC-36DC5DE825AC}"/>
    <dgm:cxn modelId="{304631EF-44A3-49A4-8F2E-C752C79427C3}" srcId="{9595239B-4CBC-444E-9A09-8EB3EDCC6795}" destId="{16BCE455-CD72-471A-A3C1-C32E63F1F5E3}" srcOrd="3" destOrd="0" parTransId="{4CB46262-F42D-4B68-90B8-CABA2AEA171C}" sibTransId="{1AE83769-6A22-43A6-9CAF-FDB0C04927EE}"/>
    <dgm:cxn modelId="{E85E89F1-D011-44B8-9F8A-E10E5DD7996E}" type="presOf" srcId="{5A5CE20B-F436-4B0C-ACA7-C8712102D049}" destId="{0E356A10-9B1D-4D18-8104-2A52C232E5A2}" srcOrd="0" destOrd="0" presId="urn:microsoft.com/office/officeart/2005/8/layout/chevron1"/>
    <dgm:cxn modelId="{F7746F48-37F1-4B4C-93B0-08BF2845978A}" type="presParOf" srcId="{E958EFF9-2E6A-4059-A8C7-903570BF844F}" destId="{0E356A10-9B1D-4D18-8104-2A52C232E5A2}" srcOrd="0" destOrd="0" presId="urn:microsoft.com/office/officeart/2005/8/layout/chevron1"/>
    <dgm:cxn modelId="{3B7CFBFD-B888-4AAC-A33F-2FE39492E101}" type="presParOf" srcId="{E958EFF9-2E6A-4059-A8C7-903570BF844F}" destId="{1C9819EE-563E-4726-BA94-F36E38B62EDE}" srcOrd="1" destOrd="0" presId="urn:microsoft.com/office/officeart/2005/8/layout/chevron1"/>
    <dgm:cxn modelId="{49335446-3224-4BF1-B368-A2AD7AD2E9A2}" type="presParOf" srcId="{E958EFF9-2E6A-4059-A8C7-903570BF844F}" destId="{D36BE8D8-D8DE-415A-ABA0-EB764602E1FF}" srcOrd="2" destOrd="0" presId="urn:microsoft.com/office/officeart/2005/8/layout/chevron1"/>
    <dgm:cxn modelId="{B747840C-130D-4D78-9FB7-D8F55F2890A1}" type="presParOf" srcId="{E958EFF9-2E6A-4059-A8C7-903570BF844F}" destId="{79135AAD-A743-4025-81C3-7D58B2FE8414}" srcOrd="3" destOrd="0" presId="urn:microsoft.com/office/officeart/2005/8/layout/chevron1"/>
    <dgm:cxn modelId="{489C9725-0CA5-42BC-BCAC-D657780F218B}" type="presParOf" srcId="{E958EFF9-2E6A-4059-A8C7-903570BF844F}" destId="{971A5EE4-271F-42EA-975B-155AB8313865}" srcOrd="4" destOrd="0" presId="urn:microsoft.com/office/officeart/2005/8/layout/chevron1"/>
    <dgm:cxn modelId="{D36BBD68-032D-46EF-BC46-4795A96EF5B6}" type="presParOf" srcId="{E958EFF9-2E6A-4059-A8C7-903570BF844F}" destId="{F7E4B1DE-FE51-479F-B9CC-87DC6EF4C410}" srcOrd="5" destOrd="0" presId="urn:microsoft.com/office/officeart/2005/8/layout/chevron1"/>
    <dgm:cxn modelId="{C7BCD394-86CF-4B22-8A86-4F8550701015}" type="presParOf" srcId="{E958EFF9-2E6A-4059-A8C7-903570BF844F}" destId="{E5E47D20-DBAD-4CE5-91DD-F8EF10359345}" srcOrd="6" destOrd="0" presId="urn:microsoft.com/office/officeart/2005/8/layout/chevron1"/>
    <dgm:cxn modelId="{4F62718D-658E-4F84-AA8B-A8DCE2561C51}" type="presParOf" srcId="{E958EFF9-2E6A-4059-A8C7-903570BF844F}" destId="{0CBE723C-4846-4196-A1BC-AC603BCC26C3}" srcOrd="7" destOrd="0" presId="urn:microsoft.com/office/officeart/2005/8/layout/chevron1"/>
    <dgm:cxn modelId="{8EE3F56F-2E4C-492E-BCA6-A19E8B88CA02}" type="presParOf" srcId="{E958EFF9-2E6A-4059-A8C7-903570BF844F}" destId="{4F29605D-FF9A-4964-982B-13F4916B934D}"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E37360-4B32-4FAE-9EA7-FC30334682A9}" type="doc">
      <dgm:prSet loTypeId="urn:microsoft.com/office/officeart/2005/8/layout/chevron1" loCatId="process" qsTypeId="urn:microsoft.com/office/officeart/2005/8/quickstyle/simple1" qsCatId="simple" csTypeId="urn:microsoft.com/office/officeart/2005/8/colors/accent0_3" csCatId="mainScheme" phldr="1"/>
      <dgm:spPr/>
    </dgm:pt>
    <dgm:pt modelId="{5D30FF42-BE97-407B-9208-EF38BDB00A9E}">
      <dgm:prSet phldrT="[Text]" custT="1"/>
      <dgm:spPr/>
      <dgm:t>
        <a:bodyPr/>
        <a:lstStyle/>
        <a:p>
          <a:r>
            <a:rPr lang="en-US" sz="1600" dirty="0"/>
            <a:t>2D Maxpooling      Bi-Directional GRU</a:t>
          </a:r>
        </a:p>
      </dgm:t>
    </dgm:pt>
    <dgm:pt modelId="{DDFC2839-AD42-4633-9F36-95FF3BA53F38}" type="parTrans" cxnId="{8AD26C50-D547-4193-B722-BD946EAD2139}">
      <dgm:prSet/>
      <dgm:spPr/>
      <dgm:t>
        <a:bodyPr/>
        <a:lstStyle/>
        <a:p>
          <a:endParaRPr lang="en-US"/>
        </a:p>
      </dgm:t>
    </dgm:pt>
    <dgm:pt modelId="{F89D8506-E2B9-463C-BB8F-8B79E037B6E6}" type="sibTrans" cxnId="{8AD26C50-D547-4193-B722-BD946EAD2139}">
      <dgm:prSet/>
      <dgm:spPr/>
      <dgm:t>
        <a:bodyPr/>
        <a:lstStyle/>
        <a:p>
          <a:endParaRPr lang="en-US"/>
        </a:p>
      </dgm:t>
    </dgm:pt>
    <dgm:pt modelId="{6BFBCD29-CA17-4A24-B374-6B2949F2D2DC}" type="pres">
      <dgm:prSet presAssocID="{42E37360-4B32-4FAE-9EA7-FC30334682A9}" presName="Name0" presStyleCnt="0">
        <dgm:presLayoutVars>
          <dgm:dir/>
          <dgm:animLvl val="lvl"/>
          <dgm:resizeHandles val="exact"/>
        </dgm:presLayoutVars>
      </dgm:prSet>
      <dgm:spPr/>
    </dgm:pt>
    <dgm:pt modelId="{7506D160-77E3-437E-91DB-A8E5E63F5F7C}" type="pres">
      <dgm:prSet presAssocID="{5D30FF42-BE97-407B-9208-EF38BDB00A9E}" presName="parTxOnly" presStyleLbl="node1" presStyleIdx="0" presStyleCnt="1" custScaleX="68132" custScaleY="22527" custLinFactNeighborX="-15551" custLinFactNeighborY="6160">
        <dgm:presLayoutVars>
          <dgm:chMax val="0"/>
          <dgm:chPref val="0"/>
          <dgm:bulletEnabled val="1"/>
        </dgm:presLayoutVars>
      </dgm:prSet>
      <dgm:spPr/>
    </dgm:pt>
  </dgm:ptLst>
  <dgm:cxnLst>
    <dgm:cxn modelId="{46139F0A-12DB-40BB-B116-9CA8D683AB0C}" type="presOf" srcId="{42E37360-4B32-4FAE-9EA7-FC30334682A9}" destId="{6BFBCD29-CA17-4A24-B374-6B2949F2D2DC}" srcOrd="0" destOrd="0" presId="urn:microsoft.com/office/officeart/2005/8/layout/chevron1"/>
    <dgm:cxn modelId="{8AD26C50-D547-4193-B722-BD946EAD2139}" srcId="{42E37360-4B32-4FAE-9EA7-FC30334682A9}" destId="{5D30FF42-BE97-407B-9208-EF38BDB00A9E}" srcOrd="0" destOrd="0" parTransId="{DDFC2839-AD42-4633-9F36-95FF3BA53F38}" sibTransId="{F89D8506-E2B9-463C-BB8F-8B79E037B6E6}"/>
    <dgm:cxn modelId="{FB7E78BD-15EF-4B1A-96DC-AE484CE4E831}" type="presOf" srcId="{5D30FF42-BE97-407B-9208-EF38BDB00A9E}" destId="{7506D160-77E3-437E-91DB-A8E5E63F5F7C}" srcOrd="0" destOrd="0" presId="urn:microsoft.com/office/officeart/2005/8/layout/chevron1"/>
    <dgm:cxn modelId="{3E95E36B-F49C-4844-9E7D-2D1A4B6FDC98}" type="presParOf" srcId="{6BFBCD29-CA17-4A24-B374-6B2949F2D2DC}" destId="{7506D160-77E3-437E-91DB-A8E5E63F5F7C}" srcOrd="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825C4-B971-4549-8EA8-F20C2B3A6D64}">
      <dsp:nvSpPr>
        <dsp:cNvPr id="0" name=""/>
        <dsp:cNvSpPr/>
      </dsp:nvSpPr>
      <dsp:spPr>
        <a:xfrm>
          <a:off x="4761" y="1534129"/>
          <a:ext cx="2018635"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dsp:txBody>
      <dsp:txXfrm>
        <a:off x="408488" y="1534129"/>
        <a:ext cx="1211181" cy="807454"/>
      </dsp:txXfrm>
    </dsp:sp>
    <dsp:sp modelId="{7393BD40-A567-427A-8FDE-D868AAFB799D}">
      <dsp:nvSpPr>
        <dsp:cNvPr id="0" name=""/>
        <dsp:cNvSpPr/>
      </dsp:nvSpPr>
      <dsp:spPr>
        <a:xfrm>
          <a:off x="1821533" y="1534129"/>
          <a:ext cx="2825342"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1D Convolution      RELU</a:t>
          </a:r>
        </a:p>
        <a:p>
          <a:pPr marL="0" lvl="0" indent="0" algn="ctr" defTabSz="622300">
            <a:lnSpc>
              <a:spcPct val="90000"/>
            </a:lnSpc>
            <a:spcBef>
              <a:spcPct val="0"/>
            </a:spcBef>
            <a:spcAft>
              <a:spcPct val="35000"/>
            </a:spcAft>
            <a:buNone/>
          </a:pPr>
          <a:r>
            <a:rPr lang="en-US" sz="1400" kern="1200" dirty="0"/>
            <a:t>Batch Norm        1D</a:t>
          </a:r>
        </a:p>
        <a:p>
          <a:pPr marL="0" lvl="0" indent="0" algn="ctr" defTabSz="622300">
            <a:lnSpc>
              <a:spcPct val="90000"/>
            </a:lnSpc>
            <a:spcBef>
              <a:spcPct val="0"/>
            </a:spcBef>
            <a:spcAft>
              <a:spcPct val="35000"/>
            </a:spcAft>
            <a:buNone/>
          </a:pPr>
          <a:r>
            <a:rPr lang="en-US" sz="1400" kern="1200" dirty="0"/>
            <a:t>Maxpooling</a:t>
          </a:r>
        </a:p>
      </dsp:txBody>
      <dsp:txXfrm>
        <a:off x="2225260" y="1534129"/>
        <a:ext cx="2017888" cy="807454"/>
      </dsp:txXfrm>
    </dsp:sp>
    <dsp:sp modelId="{F2632911-5906-4927-95FB-7A3DF31F6AF7}">
      <dsp:nvSpPr>
        <dsp:cNvPr id="0" name=""/>
        <dsp:cNvSpPr/>
      </dsp:nvSpPr>
      <dsp:spPr>
        <a:xfrm>
          <a:off x="4445012" y="1534129"/>
          <a:ext cx="2018635"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LSTM</a:t>
          </a:r>
        </a:p>
      </dsp:txBody>
      <dsp:txXfrm>
        <a:off x="4848739" y="1534129"/>
        <a:ext cx="1211181" cy="807454"/>
      </dsp:txXfrm>
    </dsp:sp>
    <dsp:sp modelId="{1401B4C7-C529-4414-BA81-0DC159780EFB}">
      <dsp:nvSpPr>
        <dsp:cNvPr id="0" name=""/>
        <dsp:cNvSpPr/>
      </dsp:nvSpPr>
      <dsp:spPr>
        <a:xfrm>
          <a:off x="6261783" y="1534129"/>
          <a:ext cx="2018635"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Dense</a:t>
          </a:r>
        </a:p>
      </dsp:txBody>
      <dsp:txXfrm>
        <a:off x="6665510" y="1534129"/>
        <a:ext cx="1211181" cy="807454"/>
      </dsp:txXfrm>
    </dsp:sp>
    <dsp:sp modelId="{90D5AAC1-656F-4ABB-A2EF-01994B26E1A1}">
      <dsp:nvSpPr>
        <dsp:cNvPr id="0" name=""/>
        <dsp:cNvSpPr/>
      </dsp:nvSpPr>
      <dsp:spPr>
        <a:xfrm>
          <a:off x="8078555" y="1534129"/>
          <a:ext cx="2295087"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Dense    Softmax</a:t>
          </a:r>
        </a:p>
      </dsp:txBody>
      <dsp:txXfrm>
        <a:off x="8482282" y="1534129"/>
        <a:ext cx="1487633" cy="807454"/>
      </dsp:txXfrm>
    </dsp:sp>
    <dsp:sp modelId="{39A90676-0B5C-475D-AD45-F4CB8604EB27}">
      <dsp:nvSpPr>
        <dsp:cNvPr id="0" name=""/>
        <dsp:cNvSpPr/>
      </dsp:nvSpPr>
      <dsp:spPr>
        <a:xfrm>
          <a:off x="10171779" y="1534129"/>
          <a:ext cx="2018635" cy="807454"/>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Output</a:t>
          </a:r>
        </a:p>
      </dsp:txBody>
      <dsp:txXfrm>
        <a:off x="10575506" y="1534129"/>
        <a:ext cx="1211181" cy="8074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56A10-9B1D-4D18-8104-2A52C232E5A2}">
      <dsp:nvSpPr>
        <dsp:cNvPr id="0" name=""/>
        <dsp:cNvSpPr/>
      </dsp:nvSpPr>
      <dsp:spPr>
        <a:xfrm>
          <a:off x="4013" y="1733861"/>
          <a:ext cx="1863338" cy="745335"/>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Input</a:t>
          </a:r>
        </a:p>
      </dsp:txBody>
      <dsp:txXfrm>
        <a:off x="376681" y="1733861"/>
        <a:ext cx="1118003" cy="745335"/>
      </dsp:txXfrm>
    </dsp:sp>
    <dsp:sp modelId="{D36BE8D8-D8DE-415A-ABA0-EB764602E1FF}">
      <dsp:nvSpPr>
        <dsp:cNvPr id="0" name=""/>
        <dsp:cNvSpPr/>
      </dsp:nvSpPr>
      <dsp:spPr>
        <a:xfrm>
          <a:off x="1691821" y="1294076"/>
          <a:ext cx="4509093" cy="554991"/>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2D Convolution      RELU      2D Maxpooling</a:t>
          </a:r>
        </a:p>
      </dsp:txBody>
      <dsp:txXfrm>
        <a:off x="1969317" y="1294076"/>
        <a:ext cx="3954102" cy="554991"/>
      </dsp:txXfrm>
    </dsp:sp>
    <dsp:sp modelId="{971A5EE4-271F-42EA-975B-155AB8313865}">
      <dsp:nvSpPr>
        <dsp:cNvPr id="0" name=""/>
        <dsp:cNvSpPr/>
      </dsp:nvSpPr>
      <dsp:spPr>
        <a:xfrm>
          <a:off x="6110961" y="1733861"/>
          <a:ext cx="1863338" cy="745335"/>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Concatenate</a:t>
          </a:r>
        </a:p>
      </dsp:txBody>
      <dsp:txXfrm>
        <a:off x="6483629" y="1733861"/>
        <a:ext cx="1118003" cy="745335"/>
      </dsp:txXfrm>
    </dsp:sp>
    <dsp:sp modelId="{E5E47D20-DBAD-4CE5-91DD-F8EF10359345}">
      <dsp:nvSpPr>
        <dsp:cNvPr id="0" name=""/>
        <dsp:cNvSpPr/>
      </dsp:nvSpPr>
      <dsp:spPr>
        <a:xfrm>
          <a:off x="7723323" y="1733861"/>
          <a:ext cx="2405123" cy="745335"/>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Dense    Softmax</a:t>
          </a:r>
        </a:p>
      </dsp:txBody>
      <dsp:txXfrm>
        <a:off x="8095991" y="1733861"/>
        <a:ext cx="1659788" cy="745335"/>
      </dsp:txXfrm>
    </dsp:sp>
    <dsp:sp modelId="{4F29605D-FF9A-4964-982B-13F4916B934D}">
      <dsp:nvSpPr>
        <dsp:cNvPr id="0" name=""/>
        <dsp:cNvSpPr/>
      </dsp:nvSpPr>
      <dsp:spPr>
        <a:xfrm>
          <a:off x="9870029" y="1733861"/>
          <a:ext cx="1874556" cy="745335"/>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Output</a:t>
          </a:r>
        </a:p>
      </dsp:txBody>
      <dsp:txXfrm>
        <a:off x="10242697" y="1733861"/>
        <a:ext cx="1129221" cy="7453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6D160-77E3-437E-91DB-A8E5E63F5F7C}">
      <dsp:nvSpPr>
        <dsp:cNvPr id="0" name=""/>
        <dsp:cNvSpPr/>
      </dsp:nvSpPr>
      <dsp:spPr>
        <a:xfrm>
          <a:off x="25182" y="315978"/>
          <a:ext cx="4479749" cy="592469"/>
        </a:xfrm>
        <a:prstGeom prst="chevron">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2D Maxpooling      Bi-Directional GRU</a:t>
          </a:r>
        </a:p>
      </dsp:txBody>
      <dsp:txXfrm>
        <a:off x="321417" y="315978"/>
        <a:ext cx="3887280" cy="5924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E908EA-62D4-42D3-8240-FCAF06909830}"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F1AE9-3BA7-49CE-BF27-FAF770722841}" type="slidenum">
              <a:rPr lang="en-US" smtClean="0"/>
              <a:t>‹#›</a:t>
            </a:fld>
            <a:endParaRPr lang="en-US"/>
          </a:p>
        </p:txBody>
      </p:sp>
    </p:spTree>
    <p:extLst>
      <p:ext uri="{BB962C8B-B14F-4D97-AF65-F5344CB8AC3E}">
        <p14:creationId xmlns:p14="http://schemas.microsoft.com/office/powerpoint/2010/main" val="258268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third capstone I decided to work with audio data and try to predict song genres.</a:t>
            </a:r>
          </a:p>
        </p:txBody>
      </p:sp>
      <p:sp>
        <p:nvSpPr>
          <p:cNvPr id="4" name="Slide Number Placeholder 3"/>
          <p:cNvSpPr>
            <a:spLocks noGrp="1"/>
          </p:cNvSpPr>
          <p:nvPr>
            <p:ph type="sldNum" sz="quarter" idx="5"/>
          </p:nvPr>
        </p:nvSpPr>
        <p:spPr/>
        <p:txBody>
          <a:bodyPr/>
          <a:lstStyle/>
          <a:p>
            <a:fld id="{3FDF1AE9-3BA7-49CE-BF27-FAF770722841}" type="slidenum">
              <a:rPr lang="en-US" smtClean="0"/>
              <a:t>1</a:t>
            </a:fld>
            <a:endParaRPr lang="en-US"/>
          </a:p>
        </p:txBody>
      </p:sp>
    </p:spTree>
    <p:extLst>
      <p:ext uri="{BB962C8B-B14F-4D97-AF65-F5344CB8AC3E}">
        <p14:creationId xmlns:p14="http://schemas.microsoft.com/office/powerpoint/2010/main" val="405072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models performed very similarly as far as overall accuracy but they did differ in class wise performance. The parallel CNN-RNN model had better performance for Electronic, Instrumental, Pop, and Rock.</a:t>
            </a:r>
          </a:p>
        </p:txBody>
      </p:sp>
      <p:sp>
        <p:nvSpPr>
          <p:cNvPr id="4" name="Slide Number Placeholder 3"/>
          <p:cNvSpPr>
            <a:spLocks noGrp="1"/>
          </p:cNvSpPr>
          <p:nvPr>
            <p:ph type="sldNum" sz="quarter" idx="5"/>
          </p:nvPr>
        </p:nvSpPr>
        <p:spPr/>
        <p:txBody>
          <a:bodyPr/>
          <a:lstStyle/>
          <a:p>
            <a:fld id="{3FDF1AE9-3BA7-49CE-BF27-FAF770722841}" type="slidenum">
              <a:rPr lang="en-US" smtClean="0"/>
              <a:t>10</a:t>
            </a:fld>
            <a:endParaRPr lang="en-US"/>
          </a:p>
        </p:txBody>
      </p:sp>
    </p:spTree>
    <p:extLst>
      <p:ext uri="{BB962C8B-B14F-4D97-AF65-F5344CB8AC3E}">
        <p14:creationId xmlns:p14="http://schemas.microsoft.com/office/powerpoint/2010/main" val="256626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all the accuracy was not very high, but when looking at top 2 or top 3 accuracy the results look much better with almost 80% for top 3 accuracy. This data set is challenging in that some of the genres could contain multiple genres within like say Pop. Additionally since the tracks were 30 second samples, most of what categorized the track as one genre could be left out. There is actually an FMA Genre Recognition challenge and the top leaderboard score only has an accuracy of around 63%.</a:t>
            </a:r>
          </a:p>
        </p:txBody>
      </p:sp>
      <p:sp>
        <p:nvSpPr>
          <p:cNvPr id="4" name="Slide Number Placeholder 3"/>
          <p:cNvSpPr>
            <a:spLocks noGrp="1"/>
          </p:cNvSpPr>
          <p:nvPr>
            <p:ph type="sldNum" sz="quarter" idx="5"/>
          </p:nvPr>
        </p:nvSpPr>
        <p:spPr/>
        <p:txBody>
          <a:bodyPr/>
          <a:lstStyle/>
          <a:p>
            <a:fld id="{3FDF1AE9-3BA7-49CE-BF27-FAF770722841}" type="slidenum">
              <a:rPr lang="en-US" smtClean="0"/>
              <a:t>11</a:t>
            </a:fld>
            <a:endParaRPr lang="en-US"/>
          </a:p>
        </p:txBody>
      </p:sp>
    </p:spTree>
    <p:extLst>
      <p:ext uri="{BB962C8B-B14F-4D97-AF65-F5344CB8AC3E}">
        <p14:creationId xmlns:p14="http://schemas.microsoft.com/office/powerpoint/2010/main" val="4052069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some of the difficulties with the data I decided to use a human subject. Our resident Dylan, who is a trained audio engineer, kindly volunteered to guess on some of the tracks the model got incorrect. This was the first track:</a:t>
            </a:r>
          </a:p>
        </p:txBody>
      </p:sp>
      <p:sp>
        <p:nvSpPr>
          <p:cNvPr id="4" name="Slide Number Placeholder 3"/>
          <p:cNvSpPr>
            <a:spLocks noGrp="1"/>
          </p:cNvSpPr>
          <p:nvPr>
            <p:ph type="sldNum" sz="quarter" idx="5"/>
          </p:nvPr>
        </p:nvSpPr>
        <p:spPr/>
        <p:txBody>
          <a:bodyPr/>
          <a:lstStyle/>
          <a:p>
            <a:fld id="{3FDF1AE9-3BA7-49CE-BF27-FAF770722841}" type="slidenum">
              <a:rPr lang="en-US" smtClean="0"/>
              <a:t>12</a:t>
            </a:fld>
            <a:endParaRPr lang="en-US"/>
          </a:p>
        </p:txBody>
      </p:sp>
    </p:spTree>
    <p:extLst>
      <p:ext uri="{BB962C8B-B14F-4D97-AF65-F5344CB8AC3E}">
        <p14:creationId xmlns:p14="http://schemas.microsoft.com/office/powerpoint/2010/main" val="88834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Dylan guessed Experimental, the model predicted Instrumental, and the correct label was Folk. Next:</a:t>
            </a:r>
          </a:p>
        </p:txBody>
      </p:sp>
      <p:sp>
        <p:nvSpPr>
          <p:cNvPr id="4" name="Slide Number Placeholder 3"/>
          <p:cNvSpPr>
            <a:spLocks noGrp="1"/>
          </p:cNvSpPr>
          <p:nvPr>
            <p:ph type="sldNum" sz="quarter" idx="5"/>
          </p:nvPr>
        </p:nvSpPr>
        <p:spPr/>
        <p:txBody>
          <a:bodyPr/>
          <a:lstStyle/>
          <a:p>
            <a:fld id="{3FDF1AE9-3BA7-49CE-BF27-FAF770722841}" type="slidenum">
              <a:rPr lang="en-US" smtClean="0"/>
              <a:t>13</a:t>
            </a:fld>
            <a:endParaRPr lang="en-US"/>
          </a:p>
        </p:txBody>
      </p:sp>
    </p:spTree>
    <p:extLst>
      <p:ext uri="{BB962C8B-B14F-4D97-AF65-F5344CB8AC3E}">
        <p14:creationId xmlns:p14="http://schemas.microsoft.com/office/powerpoint/2010/main" val="39299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Dylan and my model both predicted folk, but the correct label was instrumental. Next track:</a:t>
            </a:r>
          </a:p>
        </p:txBody>
      </p:sp>
      <p:sp>
        <p:nvSpPr>
          <p:cNvPr id="4" name="Slide Number Placeholder 3"/>
          <p:cNvSpPr>
            <a:spLocks noGrp="1"/>
          </p:cNvSpPr>
          <p:nvPr>
            <p:ph type="sldNum" sz="quarter" idx="5"/>
          </p:nvPr>
        </p:nvSpPr>
        <p:spPr/>
        <p:txBody>
          <a:bodyPr/>
          <a:lstStyle/>
          <a:p>
            <a:fld id="{3FDF1AE9-3BA7-49CE-BF27-FAF770722841}" type="slidenum">
              <a:rPr lang="en-US" smtClean="0"/>
              <a:t>14</a:t>
            </a:fld>
            <a:endParaRPr lang="en-US"/>
          </a:p>
        </p:txBody>
      </p:sp>
    </p:spTree>
    <p:extLst>
      <p:ext uri="{BB962C8B-B14F-4D97-AF65-F5344CB8AC3E}">
        <p14:creationId xmlns:p14="http://schemas.microsoft.com/office/powerpoint/2010/main" val="3907891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Dylan guessed electronic, model predicted experimental, correct label was instrumental. And the last track:</a:t>
            </a:r>
          </a:p>
        </p:txBody>
      </p:sp>
      <p:sp>
        <p:nvSpPr>
          <p:cNvPr id="4" name="Slide Number Placeholder 3"/>
          <p:cNvSpPr>
            <a:spLocks noGrp="1"/>
          </p:cNvSpPr>
          <p:nvPr>
            <p:ph type="sldNum" sz="quarter" idx="5"/>
          </p:nvPr>
        </p:nvSpPr>
        <p:spPr/>
        <p:txBody>
          <a:bodyPr/>
          <a:lstStyle/>
          <a:p>
            <a:fld id="{3FDF1AE9-3BA7-49CE-BF27-FAF770722841}" type="slidenum">
              <a:rPr lang="en-US" smtClean="0"/>
              <a:t>15</a:t>
            </a:fld>
            <a:endParaRPr lang="en-US"/>
          </a:p>
        </p:txBody>
      </p:sp>
    </p:spTree>
    <p:extLst>
      <p:ext uri="{BB962C8B-B14F-4D97-AF65-F5344CB8AC3E}">
        <p14:creationId xmlns:p14="http://schemas.microsoft.com/office/powerpoint/2010/main" val="130536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Dylan guessed Hip-Hop, model predicted Experimental, correct label was Pop. So it seems like a human can’t really perform any better than the model does.</a:t>
            </a:r>
          </a:p>
        </p:txBody>
      </p:sp>
      <p:sp>
        <p:nvSpPr>
          <p:cNvPr id="4" name="Slide Number Placeholder 3"/>
          <p:cNvSpPr>
            <a:spLocks noGrp="1"/>
          </p:cNvSpPr>
          <p:nvPr>
            <p:ph type="sldNum" sz="quarter" idx="5"/>
          </p:nvPr>
        </p:nvSpPr>
        <p:spPr/>
        <p:txBody>
          <a:bodyPr/>
          <a:lstStyle/>
          <a:p>
            <a:fld id="{3FDF1AE9-3BA7-49CE-BF27-FAF770722841}" type="slidenum">
              <a:rPr lang="en-US" smtClean="0"/>
              <a:t>16</a:t>
            </a:fld>
            <a:endParaRPr lang="en-US"/>
          </a:p>
        </p:txBody>
      </p:sp>
    </p:spTree>
    <p:extLst>
      <p:ext uri="{BB962C8B-B14F-4D97-AF65-F5344CB8AC3E}">
        <p14:creationId xmlns:p14="http://schemas.microsoft.com/office/powerpoint/2010/main" val="425100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future steps to take would be to ensemble both of the neural networks since they had different class wise performance. And then using more than just 6400 songs to train on or even having it train on the entire song might lead to better results.</a:t>
            </a:r>
          </a:p>
        </p:txBody>
      </p:sp>
      <p:sp>
        <p:nvSpPr>
          <p:cNvPr id="4" name="Slide Number Placeholder 3"/>
          <p:cNvSpPr>
            <a:spLocks noGrp="1"/>
          </p:cNvSpPr>
          <p:nvPr>
            <p:ph type="sldNum" sz="quarter" idx="5"/>
          </p:nvPr>
        </p:nvSpPr>
        <p:spPr/>
        <p:txBody>
          <a:bodyPr/>
          <a:lstStyle/>
          <a:p>
            <a:fld id="{3FDF1AE9-3BA7-49CE-BF27-FAF770722841}" type="slidenum">
              <a:rPr lang="en-US" smtClean="0"/>
              <a:t>17</a:t>
            </a:fld>
            <a:endParaRPr lang="en-US"/>
          </a:p>
        </p:txBody>
      </p:sp>
    </p:spTree>
    <p:extLst>
      <p:ext uri="{BB962C8B-B14F-4D97-AF65-F5344CB8AC3E}">
        <p14:creationId xmlns:p14="http://schemas.microsoft.com/office/powerpoint/2010/main" val="407284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Audio Classification. Thank you all for your time.</a:t>
            </a:r>
          </a:p>
        </p:txBody>
      </p:sp>
      <p:sp>
        <p:nvSpPr>
          <p:cNvPr id="4" name="Slide Number Placeholder 3"/>
          <p:cNvSpPr>
            <a:spLocks noGrp="1"/>
          </p:cNvSpPr>
          <p:nvPr>
            <p:ph type="sldNum" sz="quarter" idx="5"/>
          </p:nvPr>
        </p:nvSpPr>
        <p:spPr/>
        <p:txBody>
          <a:bodyPr/>
          <a:lstStyle/>
          <a:p>
            <a:fld id="{3FDF1AE9-3BA7-49CE-BF27-FAF770722841}" type="slidenum">
              <a:rPr lang="en-US" smtClean="0"/>
              <a:t>18</a:t>
            </a:fld>
            <a:endParaRPr lang="en-US"/>
          </a:p>
        </p:txBody>
      </p:sp>
    </p:spTree>
    <p:extLst>
      <p:ext uri="{BB962C8B-B14F-4D97-AF65-F5344CB8AC3E}">
        <p14:creationId xmlns:p14="http://schemas.microsoft.com/office/powerpoint/2010/main" val="45097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F1AE9-3BA7-49CE-BF27-FAF770722841}" type="slidenum">
              <a:rPr lang="en-US" smtClean="0"/>
              <a:t>19</a:t>
            </a:fld>
            <a:endParaRPr lang="en-US"/>
          </a:p>
        </p:txBody>
      </p:sp>
    </p:spTree>
    <p:extLst>
      <p:ext uri="{BB962C8B-B14F-4D97-AF65-F5344CB8AC3E}">
        <p14:creationId xmlns:p14="http://schemas.microsoft.com/office/powerpoint/2010/main" val="3335842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data is quickly becoming an important part of machine learning. We’re using it to interact with virtual assistants like Alexa or Siri and helping self-driving cars hear their surroundings rather than just seeing them.  Music has been a part of my life ever since I started playing my first instrument when I was 4 years old so I really wanted to use a neural network and see if it could learn to distinguish different types of music.</a:t>
            </a:r>
          </a:p>
        </p:txBody>
      </p:sp>
      <p:sp>
        <p:nvSpPr>
          <p:cNvPr id="4" name="Slide Number Placeholder 3"/>
          <p:cNvSpPr>
            <a:spLocks noGrp="1"/>
          </p:cNvSpPr>
          <p:nvPr>
            <p:ph type="sldNum" sz="quarter" idx="5"/>
          </p:nvPr>
        </p:nvSpPr>
        <p:spPr/>
        <p:txBody>
          <a:bodyPr/>
          <a:lstStyle/>
          <a:p>
            <a:fld id="{3FDF1AE9-3BA7-49CE-BF27-FAF770722841}" type="slidenum">
              <a:rPr lang="en-US" smtClean="0"/>
              <a:t>2</a:t>
            </a:fld>
            <a:endParaRPr lang="en-US"/>
          </a:p>
        </p:txBody>
      </p:sp>
    </p:spTree>
    <p:extLst>
      <p:ext uri="{BB962C8B-B14F-4D97-AF65-F5344CB8AC3E}">
        <p14:creationId xmlns:p14="http://schemas.microsoft.com/office/powerpoint/2010/main" val="327539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 used for this project was the free music archive. It contains up to 106,000 tracks with 161 unbalanced genres, but in the interest of time I decided to work with the small dataset which only has 8 genres and 8,000 30-second tracks evenly distributed for each genre. The genres in this set were Electronic, Experimental, Folk, Hip-Hop, Instrumental, International, Pop, and Rock.</a:t>
            </a:r>
          </a:p>
        </p:txBody>
      </p:sp>
      <p:sp>
        <p:nvSpPr>
          <p:cNvPr id="4" name="Slide Number Placeholder 3"/>
          <p:cNvSpPr>
            <a:spLocks noGrp="1"/>
          </p:cNvSpPr>
          <p:nvPr>
            <p:ph type="sldNum" sz="quarter" idx="5"/>
          </p:nvPr>
        </p:nvSpPr>
        <p:spPr/>
        <p:txBody>
          <a:bodyPr/>
          <a:lstStyle/>
          <a:p>
            <a:fld id="{3FDF1AE9-3BA7-49CE-BF27-FAF770722841}" type="slidenum">
              <a:rPr lang="en-US" smtClean="0"/>
              <a:t>3</a:t>
            </a:fld>
            <a:endParaRPr lang="en-US"/>
          </a:p>
        </p:txBody>
      </p:sp>
    </p:spTree>
    <p:extLst>
      <p:ext uri="{BB962C8B-B14F-4D97-AF65-F5344CB8AC3E}">
        <p14:creationId xmlns:p14="http://schemas.microsoft.com/office/powerpoint/2010/main" val="320855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first looking at the data I did some PCA down to 2 dimensions in order to plot and get a sense of how these genres would compare to each other. With Instrumental and Hip-Hop I could see the separation, but with Rock and Pop it would prove a lot tougher to predict one way or the other.</a:t>
            </a:r>
          </a:p>
        </p:txBody>
      </p:sp>
      <p:sp>
        <p:nvSpPr>
          <p:cNvPr id="4" name="Slide Number Placeholder 3"/>
          <p:cNvSpPr>
            <a:spLocks noGrp="1"/>
          </p:cNvSpPr>
          <p:nvPr>
            <p:ph type="sldNum" sz="quarter" idx="5"/>
          </p:nvPr>
        </p:nvSpPr>
        <p:spPr/>
        <p:txBody>
          <a:bodyPr/>
          <a:lstStyle/>
          <a:p>
            <a:fld id="{3FDF1AE9-3BA7-49CE-BF27-FAF770722841}" type="slidenum">
              <a:rPr lang="en-US" smtClean="0"/>
              <a:t>4</a:t>
            </a:fld>
            <a:endParaRPr lang="en-US"/>
          </a:p>
        </p:txBody>
      </p:sp>
    </p:spTree>
    <p:extLst>
      <p:ext uri="{BB962C8B-B14F-4D97-AF65-F5344CB8AC3E}">
        <p14:creationId xmlns:p14="http://schemas.microsoft.com/office/powerpoint/2010/main" val="286072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was dealing with audio data I knew I wanted to look at spectrograms as a visual representation of frequencies over time. I used librosa to squash a regular spectrogram, which is the squared magnitude of the short term Fourier transform of the audio signal, into something a human can better understand using mel scale. Looking at the mel-spectrograms for each genre I could see they had noticeable differences.</a:t>
            </a:r>
          </a:p>
        </p:txBody>
      </p:sp>
      <p:sp>
        <p:nvSpPr>
          <p:cNvPr id="4" name="Slide Number Placeholder 3"/>
          <p:cNvSpPr>
            <a:spLocks noGrp="1"/>
          </p:cNvSpPr>
          <p:nvPr>
            <p:ph type="sldNum" sz="quarter" idx="5"/>
          </p:nvPr>
        </p:nvSpPr>
        <p:spPr/>
        <p:txBody>
          <a:bodyPr/>
          <a:lstStyle/>
          <a:p>
            <a:fld id="{3FDF1AE9-3BA7-49CE-BF27-FAF770722841}" type="slidenum">
              <a:rPr lang="en-US" smtClean="0"/>
              <a:t>5</a:t>
            </a:fld>
            <a:endParaRPr lang="en-US"/>
          </a:p>
        </p:txBody>
      </p:sp>
    </p:spTree>
    <p:extLst>
      <p:ext uri="{BB962C8B-B14F-4D97-AF65-F5344CB8AC3E}">
        <p14:creationId xmlns:p14="http://schemas.microsoft.com/office/powerpoint/2010/main" val="3761176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this gave me the idea to use a CNN for image classification. But knowing that there was a time component to the mel-spectrograms I wanted to incorporate an RNN since they excel at understanding sequential data.</a:t>
            </a:r>
          </a:p>
        </p:txBody>
      </p:sp>
      <p:sp>
        <p:nvSpPr>
          <p:cNvPr id="4" name="Slide Number Placeholder 3"/>
          <p:cNvSpPr>
            <a:spLocks noGrp="1"/>
          </p:cNvSpPr>
          <p:nvPr>
            <p:ph type="sldNum" sz="quarter" idx="5"/>
          </p:nvPr>
        </p:nvSpPr>
        <p:spPr/>
        <p:txBody>
          <a:bodyPr/>
          <a:lstStyle/>
          <a:p>
            <a:fld id="{3FDF1AE9-3BA7-49CE-BF27-FAF770722841}" type="slidenum">
              <a:rPr lang="en-US" smtClean="0"/>
              <a:t>6</a:t>
            </a:fld>
            <a:endParaRPr lang="en-US"/>
          </a:p>
        </p:txBody>
      </p:sp>
    </p:spTree>
    <p:extLst>
      <p:ext uri="{BB962C8B-B14F-4D97-AF65-F5344CB8AC3E}">
        <p14:creationId xmlns:p14="http://schemas.microsoft.com/office/powerpoint/2010/main" val="114713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prepare my feature matrix, I converted my mp3 files to mel-spectrograms, converted the array from decibels to power, and then log scaled it. For my target values I simply turned them into a categorical matrix by one hot encoding the targets.</a:t>
            </a:r>
          </a:p>
        </p:txBody>
      </p:sp>
      <p:sp>
        <p:nvSpPr>
          <p:cNvPr id="4" name="Slide Number Placeholder 3"/>
          <p:cNvSpPr>
            <a:spLocks noGrp="1"/>
          </p:cNvSpPr>
          <p:nvPr>
            <p:ph type="sldNum" sz="quarter" idx="5"/>
          </p:nvPr>
        </p:nvSpPr>
        <p:spPr/>
        <p:txBody>
          <a:bodyPr/>
          <a:lstStyle/>
          <a:p>
            <a:fld id="{3FDF1AE9-3BA7-49CE-BF27-FAF770722841}" type="slidenum">
              <a:rPr lang="en-US" smtClean="0"/>
              <a:t>7</a:t>
            </a:fld>
            <a:endParaRPr lang="en-US"/>
          </a:p>
        </p:txBody>
      </p:sp>
    </p:spTree>
    <p:extLst>
      <p:ext uri="{BB962C8B-B14F-4D97-AF65-F5344CB8AC3E}">
        <p14:creationId xmlns:p14="http://schemas.microsoft.com/office/powerpoint/2010/main" val="3439917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model was a convolutional recurrent neural network that </a:t>
            </a:r>
            <a:r>
              <a:rPr lang="en-US" sz="1200" b="0" i="0" kern="1200" dirty="0">
                <a:solidFill>
                  <a:schemeClr val="tx1"/>
                </a:solidFill>
                <a:effectLst/>
                <a:latin typeface="+mn-lt"/>
                <a:ea typeface="+mn-ea"/>
                <a:cs typeface="+mn-cs"/>
              </a:rPr>
              <a:t>used 1D CNNs and an LSTM. Each 1D convolution layer extracted features from a small slice of the spectrogram, it applied RELU activation, then batch normalization, and lastly 1D Max Pooling to reduce dimensions and prevent over fitting. This chain of operations was performed 3 times and then its output was fed into an LSTM. The output from the LSTM was passed into a Dense Layer and then the final output layer  was a dense layer with Softmax activation assigning probabilities to the 8 classes. This model gave me a 53% validation accuracy with its best weights.</a:t>
            </a:r>
            <a:endParaRPr lang="en-US" dirty="0"/>
          </a:p>
        </p:txBody>
      </p:sp>
      <p:sp>
        <p:nvSpPr>
          <p:cNvPr id="4" name="Slide Number Placeholder 3"/>
          <p:cNvSpPr>
            <a:spLocks noGrp="1"/>
          </p:cNvSpPr>
          <p:nvPr>
            <p:ph type="sldNum" sz="quarter" idx="5"/>
          </p:nvPr>
        </p:nvSpPr>
        <p:spPr/>
        <p:txBody>
          <a:bodyPr/>
          <a:lstStyle/>
          <a:p>
            <a:fld id="{3FDF1AE9-3BA7-49CE-BF27-FAF770722841}" type="slidenum">
              <a:rPr lang="en-US" smtClean="0"/>
              <a:t>8</a:t>
            </a:fld>
            <a:endParaRPr lang="en-US"/>
          </a:p>
        </p:txBody>
      </p:sp>
    </p:spTree>
    <p:extLst>
      <p:ext uri="{BB962C8B-B14F-4D97-AF65-F5344CB8AC3E}">
        <p14:creationId xmlns:p14="http://schemas.microsoft.com/office/powerpoint/2010/main" val="1888470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model I tried was one that used a CNN and RNN in parallel. The convolutional block consisted of a 2D convolution layer followed by a 2D Maxpooling layer, for a total of 5 blocks of convolution max pooling layers before flattening the final output. The recurrent block started with 2D max pooling to reduce image size before sending it to a bidirectional GRU. The two resulting outputs were then concatenated before the final dense layer with Softmax activation. This model did about the same as the first with a 54% validation accuracy using its best weights. </a:t>
            </a:r>
          </a:p>
        </p:txBody>
      </p:sp>
      <p:sp>
        <p:nvSpPr>
          <p:cNvPr id="4" name="Slide Number Placeholder 3"/>
          <p:cNvSpPr>
            <a:spLocks noGrp="1"/>
          </p:cNvSpPr>
          <p:nvPr>
            <p:ph type="sldNum" sz="quarter" idx="5"/>
          </p:nvPr>
        </p:nvSpPr>
        <p:spPr/>
        <p:txBody>
          <a:bodyPr/>
          <a:lstStyle/>
          <a:p>
            <a:fld id="{3FDF1AE9-3BA7-49CE-BF27-FAF770722841}" type="slidenum">
              <a:rPr lang="en-US" smtClean="0"/>
              <a:t>9</a:t>
            </a:fld>
            <a:endParaRPr lang="en-US"/>
          </a:p>
        </p:txBody>
      </p:sp>
    </p:spTree>
    <p:extLst>
      <p:ext uri="{BB962C8B-B14F-4D97-AF65-F5344CB8AC3E}">
        <p14:creationId xmlns:p14="http://schemas.microsoft.com/office/powerpoint/2010/main" val="3743752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6/9/2020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p3"/><Relationship Id="rId7" Type="http://schemas.openxmlformats.org/officeDocument/2006/relationships/notesSlide" Target="../notesSlides/notesSlide12.xml"/><Relationship Id="rId12"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Layout" Target="../slideLayouts/slideLayout2.xml"/><Relationship Id="rId11" Type="http://schemas.openxmlformats.org/officeDocument/2006/relationships/image" Target="../media/image27.png"/><Relationship Id="rId5" Type="http://schemas.microsoft.com/office/2007/relationships/media" Target="../media/media4.mp3"/><Relationship Id="rId10" Type="http://schemas.openxmlformats.org/officeDocument/2006/relationships/image" Target="../media/image26.jpeg"/><Relationship Id="rId4" Type="http://schemas.microsoft.com/office/2007/relationships/media" Target="../media/media3.mp3"/><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p3"/><Relationship Id="rId7" Type="http://schemas.openxmlformats.org/officeDocument/2006/relationships/notesSlide" Target="../notesSlides/notesSlide13.xml"/><Relationship Id="rId12"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Layout" Target="../slideLayouts/slideLayout2.xml"/><Relationship Id="rId11" Type="http://schemas.openxmlformats.org/officeDocument/2006/relationships/image" Target="../media/image27.png"/><Relationship Id="rId5" Type="http://schemas.microsoft.com/office/2007/relationships/media" Target="../media/media4.mp3"/><Relationship Id="rId10" Type="http://schemas.openxmlformats.org/officeDocument/2006/relationships/image" Target="../media/image26.jpeg"/><Relationship Id="rId4" Type="http://schemas.microsoft.com/office/2007/relationships/media" Target="../media/media3.mp3"/><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p3"/><Relationship Id="rId7" Type="http://schemas.openxmlformats.org/officeDocument/2006/relationships/notesSlide" Target="../notesSlides/notesSlide14.xml"/><Relationship Id="rId12"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Layout" Target="../slideLayouts/slideLayout2.xml"/><Relationship Id="rId11" Type="http://schemas.openxmlformats.org/officeDocument/2006/relationships/image" Target="../media/image27.png"/><Relationship Id="rId5" Type="http://schemas.microsoft.com/office/2007/relationships/media" Target="../media/media4.mp3"/><Relationship Id="rId10" Type="http://schemas.openxmlformats.org/officeDocument/2006/relationships/image" Target="../media/image26.jpeg"/><Relationship Id="rId4" Type="http://schemas.microsoft.com/office/2007/relationships/media" Target="../media/media3.mp3"/><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p3"/><Relationship Id="rId7" Type="http://schemas.openxmlformats.org/officeDocument/2006/relationships/notesSlide" Target="../notesSlides/notesSlide15.xml"/><Relationship Id="rId12"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Layout" Target="../slideLayouts/slideLayout2.xml"/><Relationship Id="rId11" Type="http://schemas.openxmlformats.org/officeDocument/2006/relationships/image" Target="../media/image27.png"/><Relationship Id="rId5" Type="http://schemas.microsoft.com/office/2007/relationships/media" Target="../media/media4.mp3"/><Relationship Id="rId10" Type="http://schemas.openxmlformats.org/officeDocument/2006/relationships/image" Target="../media/image26.jpeg"/><Relationship Id="rId4" Type="http://schemas.microsoft.com/office/2007/relationships/media" Target="../media/media3.mp3"/><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p3"/><Relationship Id="rId7" Type="http://schemas.openxmlformats.org/officeDocument/2006/relationships/notesSlide" Target="../notesSlides/notesSlide16.xml"/><Relationship Id="rId12"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slideLayout" Target="../slideLayouts/slideLayout2.xml"/><Relationship Id="rId11" Type="http://schemas.openxmlformats.org/officeDocument/2006/relationships/image" Target="../media/image27.png"/><Relationship Id="rId5" Type="http://schemas.microsoft.com/office/2007/relationships/media" Target="../media/media4.mp3"/><Relationship Id="rId10" Type="http://schemas.openxmlformats.org/officeDocument/2006/relationships/image" Target="../media/image26.jpeg"/><Relationship Id="rId4" Type="http://schemas.microsoft.com/office/2007/relationships/media" Target="../media/media3.mp3"/><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deff/fm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arxiv.org/abs/1712.08370" TargetMode="External"/><Relationship Id="rId5" Type="http://schemas.openxmlformats.org/officeDocument/2006/relationships/hyperlink" Target="https://arxiv.org/pdf/1609.04243.pdf" TargetMode="External"/><Relationship Id="rId4" Type="http://schemas.openxmlformats.org/officeDocument/2006/relationships/hyperlink" Target="https://medium.com/@priya.dwivedi"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jpe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19.xml"/><Relationship Id="rId16"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hyperlink" Target="https://www.linkedin.com/in/ddiaz164/" TargetMode="External"/><Relationship Id="rId11" Type="http://schemas.openxmlformats.org/officeDocument/2006/relationships/image" Target="../media/image33.png"/><Relationship Id="rId5" Type="http://schemas.openxmlformats.org/officeDocument/2006/relationships/hyperlink" Target="https://github.com/ddiaz164" TargetMode="Externa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pn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0.png"/><Relationship Id="rId4" Type="http://schemas.openxmlformats.org/officeDocument/2006/relationships/diagramData" Target="../diagrams/data1.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22.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26" name="Picture 2" descr="Great new audio jobs at Facebook, Apple, Twitch, Blizzard ...">
            <a:extLst>
              <a:ext uri="{FF2B5EF4-FFF2-40B4-BE49-F238E27FC236}">
                <a16:creationId xmlns:a16="http://schemas.microsoft.com/office/drawing/2014/main" id="{EB4042CD-A64E-45DE-8F1A-9FD599BA034A}"/>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10130" b="4618"/>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6"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8"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A14E0180-AF23-42A7-A11C-6451DB491395}"/>
              </a:ext>
            </a:extLst>
          </p:cNvPr>
          <p:cNvSpPr>
            <a:spLocks noGrp="1"/>
          </p:cNvSpPr>
          <p:nvPr>
            <p:ph type="ctrTitle"/>
          </p:nvPr>
        </p:nvSpPr>
        <p:spPr>
          <a:xfrm>
            <a:off x="2667000" y="2328334"/>
            <a:ext cx="6858000" cy="1367896"/>
          </a:xfrm>
        </p:spPr>
        <p:txBody>
          <a:bodyPr>
            <a:normAutofit/>
          </a:bodyPr>
          <a:lstStyle/>
          <a:p>
            <a:pPr algn="ctr"/>
            <a:r>
              <a:rPr lang="en-US" dirty="0"/>
              <a:t>Audio classification</a:t>
            </a:r>
          </a:p>
        </p:txBody>
      </p:sp>
      <p:sp>
        <p:nvSpPr>
          <p:cNvPr id="3" name="Subtitle 2">
            <a:extLst>
              <a:ext uri="{FF2B5EF4-FFF2-40B4-BE49-F238E27FC236}">
                <a16:creationId xmlns:a16="http://schemas.microsoft.com/office/drawing/2014/main" id="{18749780-0499-4D0C-8707-08385E5508E0}"/>
              </a:ext>
            </a:extLst>
          </p:cNvPr>
          <p:cNvSpPr>
            <a:spLocks noGrp="1"/>
          </p:cNvSpPr>
          <p:nvPr>
            <p:ph type="subTitle" idx="1"/>
          </p:nvPr>
        </p:nvSpPr>
        <p:spPr>
          <a:xfrm>
            <a:off x="2667001" y="3602038"/>
            <a:ext cx="6857999" cy="953029"/>
          </a:xfrm>
        </p:spPr>
        <p:txBody>
          <a:bodyPr>
            <a:normAutofit/>
          </a:bodyPr>
          <a:lstStyle/>
          <a:p>
            <a:pPr algn="ctr"/>
            <a:r>
              <a:rPr lang="en-US" dirty="0"/>
              <a:t>Predicting song genres</a:t>
            </a:r>
          </a:p>
        </p:txBody>
      </p:sp>
    </p:spTree>
    <p:extLst>
      <p:ext uri="{BB962C8B-B14F-4D97-AF65-F5344CB8AC3E}">
        <p14:creationId xmlns:p14="http://schemas.microsoft.com/office/powerpoint/2010/main" val="302491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C8BCC-0872-4A34-9C97-FC29FE7957BA}"/>
              </a:ext>
            </a:extLst>
          </p:cNvPr>
          <p:cNvPicPr>
            <a:picLocks noChangeAspect="1"/>
          </p:cNvPicPr>
          <p:nvPr/>
        </p:nvPicPr>
        <p:blipFill rotWithShape="1">
          <a:blip r:embed="rId3">
            <a:duotone>
              <a:prstClr val="black"/>
              <a:schemeClr val="accent5">
                <a:tint val="45000"/>
                <a:satMod val="400000"/>
              </a:schemeClr>
            </a:duotone>
            <a:alphaModFix/>
          </a:blip>
          <a:srcRect l="7139" r="-1" b="-1"/>
          <a:stretch/>
        </p:blipFill>
        <p:spPr>
          <a:xfrm>
            <a:off x="3611" y="10"/>
            <a:ext cx="12188389" cy="6857990"/>
          </a:xfrm>
          <a:prstGeom prst="rect">
            <a:avLst/>
          </a:prstGeom>
        </p:spPr>
      </p:pic>
      <p:sp>
        <p:nvSpPr>
          <p:cNvPr id="2" name="Title 1">
            <a:extLst>
              <a:ext uri="{FF2B5EF4-FFF2-40B4-BE49-F238E27FC236}">
                <a16:creationId xmlns:a16="http://schemas.microsoft.com/office/drawing/2014/main" id="{9D9F3130-6E1F-4BB6-BA07-B86D99B552B7}"/>
              </a:ext>
            </a:extLst>
          </p:cNvPr>
          <p:cNvSpPr>
            <a:spLocks noGrp="1"/>
          </p:cNvSpPr>
          <p:nvPr>
            <p:ph type="title"/>
          </p:nvPr>
        </p:nvSpPr>
        <p:spPr/>
        <p:txBody>
          <a:bodyPr/>
          <a:lstStyle/>
          <a:p>
            <a:pPr algn="ctr"/>
            <a:r>
              <a:rPr lang="en-US" dirty="0"/>
              <a:t>CRNN | cnn-rnn parallel</a:t>
            </a:r>
          </a:p>
        </p:txBody>
      </p:sp>
      <p:pic>
        <p:nvPicPr>
          <p:cNvPr id="6" name="Picture 5">
            <a:extLst>
              <a:ext uri="{FF2B5EF4-FFF2-40B4-BE49-F238E27FC236}">
                <a16:creationId xmlns:a16="http://schemas.microsoft.com/office/drawing/2014/main" id="{144228F8-4910-4D77-BBAC-9DA334EBFB29}"/>
              </a:ext>
            </a:extLst>
          </p:cNvPr>
          <p:cNvPicPr>
            <a:picLocks noChangeAspect="1"/>
          </p:cNvPicPr>
          <p:nvPr/>
        </p:nvPicPr>
        <p:blipFill>
          <a:blip r:embed="rId4"/>
          <a:stretch>
            <a:fillRect/>
          </a:stretch>
        </p:blipFill>
        <p:spPr>
          <a:xfrm>
            <a:off x="899950" y="1607743"/>
            <a:ext cx="4970259" cy="4977756"/>
          </a:xfrm>
          <a:prstGeom prst="rect">
            <a:avLst/>
          </a:prstGeom>
        </p:spPr>
      </p:pic>
      <p:pic>
        <p:nvPicPr>
          <p:cNvPr id="7" name="Picture 6">
            <a:extLst>
              <a:ext uri="{FF2B5EF4-FFF2-40B4-BE49-F238E27FC236}">
                <a16:creationId xmlns:a16="http://schemas.microsoft.com/office/drawing/2014/main" id="{E7FB08B7-CD9F-44C0-9B18-4B7DA76FCFDA}"/>
              </a:ext>
            </a:extLst>
          </p:cNvPr>
          <p:cNvPicPr>
            <a:picLocks noChangeAspect="1"/>
          </p:cNvPicPr>
          <p:nvPr/>
        </p:nvPicPr>
        <p:blipFill>
          <a:blip r:embed="rId5"/>
          <a:stretch>
            <a:fillRect/>
          </a:stretch>
        </p:blipFill>
        <p:spPr>
          <a:xfrm>
            <a:off x="6504425" y="1585253"/>
            <a:ext cx="4977756" cy="5000246"/>
          </a:xfrm>
          <a:prstGeom prst="rect">
            <a:avLst/>
          </a:prstGeom>
        </p:spPr>
      </p:pic>
    </p:spTree>
    <p:extLst>
      <p:ext uri="{BB962C8B-B14F-4D97-AF65-F5344CB8AC3E}">
        <p14:creationId xmlns:p14="http://schemas.microsoft.com/office/powerpoint/2010/main" val="138267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6" name="Rectangle 205">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30" name="Picture 129">
            <a:extLst>
              <a:ext uri="{FF2B5EF4-FFF2-40B4-BE49-F238E27FC236}">
                <a16:creationId xmlns:a16="http://schemas.microsoft.com/office/drawing/2014/main" id="{8ECD9B20-5F8E-457F-85DD-505FD38AA031}"/>
              </a:ext>
            </a:extLst>
          </p:cNvPr>
          <p:cNvPicPr>
            <a:picLocks noChangeAspect="1"/>
          </p:cNvPicPr>
          <p:nvPr/>
        </p:nvPicPr>
        <p:blipFill rotWithShape="1">
          <a:blip r:embed="rId5">
            <a:duotone>
              <a:prstClr val="black"/>
              <a:schemeClr val="accent5">
                <a:tint val="45000"/>
                <a:satMod val="400000"/>
              </a:schemeClr>
            </a:duotone>
            <a:alphaModFix/>
          </a:blip>
          <a:srcRect l="7139" r="-1" b="-1"/>
          <a:stretch/>
        </p:blipFill>
        <p:spPr>
          <a:xfrm>
            <a:off x="20" y="10"/>
            <a:ext cx="12188369" cy="6857990"/>
          </a:xfrm>
          <a:prstGeom prst="rect">
            <a:avLst/>
          </a:prstGeom>
        </p:spPr>
      </p:pic>
      <p:grpSp>
        <p:nvGrpSpPr>
          <p:cNvPr id="209" name="Group 208">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210"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31"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32"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33"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4"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12" name="Group 211">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25"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26"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27"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8"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29"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0"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13" name="Group 212">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21"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22"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23"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4"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14" name="Group 213">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15"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16"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7"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18"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19"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0"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91D5D535-5189-403B-844F-1BC84CBF686E}"/>
              </a:ext>
            </a:extLst>
          </p:cNvPr>
          <p:cNvSpPr>
            <a:spLocks noGrp="1"/>
          </p:cNvSpPr>
          <p:nvPr>
            <p:ph type="title"/>
          </p:nvPr>
        </p:nvSpPr>
        <p:spPr>
          <a:xfrm>
            <a:off x="1143001" y="1007533"/>
            <a:ext cx="9905998" cy="1092200"/>
          </a:xfrm>
        </p:spPr>
        <p:txBody>
          <a:bodyPr>
            <a:normAutofit/>
          </a:bodyPr>
          <a:lstStyle/>
          <a:p>
            <a:pPr algn="ctr"/>
            <a:r>
              <a:rPr lang="en-US"/>
              <a:t>Accuracy</a:t>
            </a:r>
          </a:p>
        </p:txBody>
      </p:sp>
      <p:pic>
        <p:nvPicPr>
          <p:cNvPr id="131" name="Picture 4">
            <a:extLst>
              <a:ext uri="{FF2B5EF4-FFF2-40B4-BE49-F238E27FC236}">
                <a16:creationId xmlns:a16="http://schemas.microsoft.com/office/drawing/2014/main" id="{BEAF8B66-2CBB-46C1-973B-D8A6134FA1D9}"/>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402169" y="2252663"/>
            <a:ext cx="5757333" cy="3454400"/>
          </a:xfrm>
          <a:prstGeom prst="rect">
            <a:avLst/>
          </a:prstGeom>
          <a:noFill/>
          <a:extLst>
            <a:ext uri="{909E8E84-426E-40DD-AFC4-6F175D3DCCD1}">
              <a14:hiddenFill xmlns:a14="http://schemas.microsoft.com/office/drawing/2010/main">
                <a:solidFill>
                  <a:srgbClr val="FFFFFF"/>
                </a:solidFill>
              </a14:hiddenFill>
            </a:ext>
          </a:extLst>
        </p:spPr>
      </p:pic>
      <p:sp>
        <p:nvSpPr>
          <p:cNvPr id="34" name="Content Placeholder 2">
            <a:extLst>
              <a:ext uri="{FF2B5EF4-FFF2-40B4-BE49-F238E27FC236}">
                <a16:creationId xmlns:a16="http://schemas.microsoft.com/office/drawing/2014/main" id="{328F2D0B-A19F-494E-8258-C6143D9E6889}"/>
              </a:ext>
            </a:extLst>
          </p:cNvPr>
          <p:cNvSpPr txBox="1">
            <a:spLocks/>
          </p:cNvSpPr>
          <p:nvPr/>
        </p:nvSpPr>
        <p:spPr>
          <a:xfrm>
            <a:off x="919254" y="2214034"/>
            <a:ext cx="4479302" cy="214824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Top 2 accuracy for model 65%</a:t>
            </a:r>
          </a:p>
          <a:p>
            <a:r>
              <a:rPr lang="en-US" sz="2000" dirty="0"/>
              <a:t>Problematic genres / songs</a:t>
            </a:r>
          </a:p>
          <a:p>
            <a:r>
              <a:rPr lang="en-US" sz="2000" dirty="0"/>
              <a:t>FMA challenge top score only 63%</a:t>
            </a:r>
          </a:p>
        </p:txBody>
      </p:sp>
    </p:spTree>
    <p:extLst>
      <p:ext uri="{BB962C8B-B14F-4D97-AF65-F5344CB8AC3E}">
        <p14:creationId xmlns:p14="http://schemas.microsoft.com/office/powerpoint/2010/main" val="118269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8">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4" name="Group 13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8" name="Rectangle 13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2" name="Picture 4" descr="Human brain vs Artificial Neural Network - RedTechWeb">
            <a:extLst>
              <a:ext uri="{FF2B5EF4-FFF2-40B4-BE49-F238E27FC236}">
                <a16:creationId xmlns:a16="http://schemas.microsoft.com/office/drawing/2014/main" id="{21037A81-E69A-4343-B669-BC37556B40F1}"/>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t="10140" b="55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5" name="Group 14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6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4" name="Group 14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45" name="Group 14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6" name="Group 14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5433DFAF-76CF-4A12-8508-B9F52F40355F}"/>
              </a:ext>
            </a:extLst>
          </p:cNvPr>
          <p:cNvSpPr>
            <a:spLocks noGrp="1"/>
          </p:cNvSpPr>
          <p:nvPr>
            <p:ph type="title"/>
          </p:nvPr>
        </p:nvSpPr>
        <p:spPr>
          <a:xfrm>
            <a:off x="1143001" y="1007533"/>
            <a:ext cx="9905998" cy="1092200"/>
          </a:xfrm>
        </p:spPr>
        <p:txBody>
          <a:bodyPr>
            <a:normAutofit/>
          </a:bodyPr>
          <a:lstStyle/>
          <a:p>
            <a:pPr algn="ctr"/>
            <a:r>
              <a:rPr lang="en-US" dirty="0"/>
              <a:t>Human vs model – difficult tracks</a:t>
            </a:r>
          </a:p>
        </p:txBody>
      </p:sp>
      <p:graphicFrame>
        <p:nvGraphicFramePr>
          <p:cNvPr id="8" name="Table 8">
            <a:extLst>
              <a:ext uri="{FF2B5EF4-FFF2-40B4-BE49-F238E27FC236}">
                <a16:creationId xmlns:a16="http://schemas.microsoft.com/office/drawing/2014/main" id="{6D10068E-58A4-4063-A4D7-1A6C511B52CD}"/>
              </a:ext>
            </a:extLst>
          </p:cNvPr>
          <p:cNvGraphicFramePr>
            <a:graphicFrameLocks noGrp="1"/>
          </p:cNvGraphicFramePr>
          <p:nvPr>
            <p:ph idx="1"/>
            <p:extLst>
              <p:ext uri="{D42A27DB-BD31-4B8C-83A1-F6EECF244321}">
                <p14:modId xmlns:p14="http://schemas.microsoft.com/office/powerpoint/2010/main" val="48908949"/>
              </p:ext>
            </p:extLst>
          </p:nvPr>
        </p:nvGraphicFramePr>
        <p:xfrm>
          <a:off x="1141413" y="2249488"/>
          <a:ext cx="9906000" cy="2439668"/>
        </p:xfrm>
        <a:graphic>
          <a:graphicData uri="http://schemas.openxmlformats.org/drawingml/2006/table">
            <a:tbl>
              <a:tblPr firstRow="1" bandRow="1">
                <a:tableStyleId>{7DF18680-E054-41AD-8BC1-D1AEF772440D}</a:tableStyleId>
              </a:tblPr>
              <a:tblGrid>
                <a:gridCol w="1981200">
                  <a:extLst>
                    <a:ext uri="{9D8B030D-6E8A-4147-A177-3AD203B41FA5}">
                      <a16:colId xmlns:a16="http://schemas.microsoft.com/office/drawing/2014/main" val="59014154"/>
                    </a:ext>
                  </a:extLst>
                </a:gridCol>
                <a:gridCol w="1981200">
                  <a:extLst>
                    <a:ext uri="{9D8B030D-6E8A-4147-A177-3AD203B41FA5}">
                      <a16:colId xmlns:a16="http://schemas.microsoft.com/office/drawing/2014/main" val="3491603176"/>
                    </a:ext>
                  </a:extLst>
                </a:gridCol>
                <a:gridCol w="1981200">
                  <a:extLst>
                    <a:ext uri="{9D8B030D-6E8A-4147-A177-3AD203B41FA5}">
                      <a16:colId xmlns:a16="http://schemas.microsoft.com/office/drawing/2014/main" val="2248136235"/>
                    </a:ext>
                  </a:extLst>
                </a:gridCol>
                <a:gridCol w="1981200">
                  <a:extLst>
                    <a:ext uri="{9D8B030D-6E8A-4147-A177-3AD203B41FA5}">
                      <a16:colId xmlns:a16="http://schemas.microsoft.com/office/drawing/2014/main" val="2684498309"/>
                    </a:ext>
                  </a:extLst>
                </a:gridCol>
                <a:gridCol w="1981200">
                  <a:extLst>
                    <a:ext uri="{9D8B030D-6E8A-4147-A177-3AD203B41FA5}">
                      <a16:colId xmlns:a16="http://schemas.microsoft.com/office/drawing/2014/main" val="535948013"/>
                    </a:ext>
                  </a:extLst>
                </a:gridCol>
              </a:tblGrid>
              <a:tr h="609917">
                <a:tc>
                  <a:txBody>
                    <a:bodyPr/>
                    <a:lstStyle/>
                    <a:p>
                      <a:pPr algn="ctr"/>
                      <a:r>
                        <a:rPr lang="en-US" dirty="0"/>
                        <a:t>Label</a:t>
                      </a:r>
                    </a:p>
                  </a:txBody>
                  <a:tcPr anchor="ctr"/>
                </a:tc>
                <a:tc>
                  <a:txBody>
                    <a:bodyPr/>
                    <a:lstStyle/>
                    <a:p>
                      <a:pPr algn="l"/>
                      <a:r>
                        <a:rPr lang="en-US" dirty="0"/>
                        <a:t>Track 1</a:t>
                      </a:r>
                    </a:p>
                  </a:txBody>
                  <a:tcPr anchor="ctr"/>
                </a:tc>
                <a:tc>
                  <a:txBody>
                    <a:bodyPr/>
                    <a:lstStyle/>
                    <a:p>
                      <a:pPr algn="l"/>
                      <a:r>
                        <a:rPr lang="en-US" dirty="0"/>
                        <a:t>Track 2</a:t>
                      </a:r>
                    </a:p>
                  </a:txBody>
                  <a:tcPr anchor="ctr"/>
                </a:tc>
                <a:tc>
                  <a:txBody>
                    <a:bodyPr/>
                    <a:lstStyle/>
                    <a:p>
                      <a:pPr algn="l"/>
                      <a:r>
                        <a:rPr lang="en-US" dirty="0"/>
                        <a:t>Track 3</a:t>
                      </a:r>
                    </a:p>
                  </a:txBody>
                  <a:tcPr anchor="ctr"/>
                </a:tc>
                <a:tc>
                  <a:txBody>
                    <a:bodyPr/>
                    <a:lstStyle/>
                    <a:p>
                      <a:pPr algn="l"/>
                      <a:r>
                        <a:rPr lang="en-US" dirty="0"/>
                        <a:t>Track 4</a:t>
                      </a:r>
                    </a:p>
                  </a:txBody>
                  <a:tcPr anchor="ctr"/>
                </a:tc>
                <a:extLst>
                  <a:ext uri="{0D108BD9-81ED-4DB2-BD59-A6C34878D82A}">
                    <a16:rowId xmlns:a16="http://schemas.microsoft.com/office/drawing/2014/main" val="1437776014"/>
                  </a:ext>
                </a:extLst>
              </a:tr>
              <a:tr h="609917">
                <a:tc>
                  <a:txBody>
                    <a:bodyPr/>
                    <a:lstStyle/>
                    <a:p>
                      <a:pPr algn="ctr"/>
                      <a:r>
                        <a:rPr lang="en-US" dirty="0"/>
                        <a:t>True</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671899176"/>
                  </a:ext>
                </a:extLst>
              </a:tr>
              <a:tr h="609917">
                <a:tc>
                  <a:txBody>
                    <a:bodyPr/>
                    <a:lstStyle/>
                    <a:p>
                      <a:pPr algn="ctr"/>
                      <a:r>
                        <a:rPr lang="en-US" dirty="0"/>
                        <a:t>Predicted</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52045261"/>
                  </a:ext>
                </a:extLst>
              </a:tr>
              <a:tr h="609917">
                <a:tc>
                  <a:txBody>
                    <a:bodyPr/>
                    <a:lstStyle/>
                    <a:p>
                      <a:pPr algn="ctr"/>
                      <a:r>
                        <a:rPr lang="en-US" dirty="0"/>
                        <a:t>Dylan</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33715070"/>
                  </a:ext>
                </a:extLst>
              </a:tr>
            </a:tbl>
          </a:graphicData>
        </a:graphic>
      </p:graphicFrame>
      <p:pic>
        <p:nvPicPr>
          <p:cNvPr id="10" name="010381">
            <a:hlinkClick r:id="" action="ppaction://media"/>
            <a:extLst>
              <a:ext uri="{FF2B5EF4-FFF2-40B4-BE49-F238E27FC236}">
                <a16:creationId xmlns:a16="http://schemas.microsoft.com/office/drawing/2014/main" id="{D82CAD8D-3D8F-4FFC-AECD-6841C4B7FC86}"/>
              </a:ext>
            </a:extLst>
          </p:cNvPr>
          <p:cNvPicPr>
            <a:picLocks noChangeAspect="1"/>
          </p:cNvPicPr>
          <p:nvPr>
            <a:audioFile r:link="rId1"/>
            <p:extLst>
              <p:ext uri="{DAA4B4D4-6D71-4841-9C94-3DE7FCFB9230}">
                <p14:media xmlns:p14="http://schemas.microsoft.com/office/powerpoint/2010/main" r:embed="rId2">
                  <p14:trim end="24014.6562"/>
                </p14:media>
              </p:ext>
            </p:extLst>
          </p:nvPr>
        </p:nvPicPr>
        <p:blipFill>
          <a:blip r:embed="rId11">
            <a:grayscl/>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172125" y="2256357"/>
            <a:ext cx="609600" cy="609600"/>
          </a:xfrm>
          <a:prstGeom prst="rect">
            <a:avLst/>
          </a:prstGeom>
        </p:spPr>
      </p:pic>
      <p:pic>
        <p:nvPicPr>
          <p:cNvPr id="11" name="076363">
            <a:hlinkClick r:id="" action="ppaction://media"/>
            <a:extLst>
              <a:ext uri="{FF2B5EF4-FFF2-40B4-BE49-F238E27FC236}">
                <a16:creationId xmlns:a16="http://schemas.microsoft.com/office/drawing/2014/main" id="{AED6BCDD-E59B-41CC-B5F8-6ED023C838E1}"/>
              </a:ext>
            </a:extLst>
          </p:cNvPr>
          <p:cNvPicPr>
            <a:picLocks noChangeAspect="1"/>
          </p:cNvPicPr>
          <p:nvPr>
            <a:audioFile r:link="rId1"/>
            <p:extLst>
              <p:ext uri="{DAA4B4D4-6D71-4841-9C94-3DE7FCFB9230}">
                <p14:media xmlns:p14="http://schemas.microsoft.com/office/powerpoint/2010/main" r:embed="rId3">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4413" y="2256357"/>
            <a:ext cx="609600" cy="609600"/>
          </a:xfrm>
          <a:prstGeom prst="rect">
            <a:avLst/>
          </a:prstGeom>
        </p:spPr>
      </p:pic>
      <p:pic>
        <p:nvPicPr>
          <p:cNvPr id="12" name="086040">
            <a:hlinkClick r:id="" action="ppaction://media"/>
            <a:extLst>
              <a:ext uri="{FF2B5EF4-FFF2-40B4-BE49-F238E27FC236}">
                <a16:creationId xmlns:a16="http://schemas.microsoft.com/office/drawing/2014/main" id="{5C890493-43C8-45B8-AE04-5DA4F638ABB4}"/>
              </a:ext>
            </a:extLst>
          </p:cNvPr>
          <p:cNvPicPr>
            <a:picLocks noChangeAspect="1"/>
          </p:cNvPicPr>
          <p:nvPr>
            <a:audioFile r:link="rId1"/>
            <p:extLst>
              <p:ext uri="{DAA4B4D4-6D71-4841-9C94-3DE7FCFB9230}">
                <p14:media xmlns:p14="http://schemas.microsoft.com/office/powerpoint/2010/main" r:embed="rId4">
                  <p14:trim end="24014.62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016701" y="2254645"/>
            <a:ext cx="609600" cy="609600"/>
          </a:xfrm>
          <a:prstGeom prst="rect">
            <a:avLst/>
          </a:prstGeom>
        </p:spPr>
      </p:pic>
      <p:pic>
        <p:nvPicPr>
          <p:cNvPr id="13" name="035184">
            <a:hlinkClick r:id="" action="ppaction://media"/>
            <a:extLst>
              <a:ext uri="{FF2B5EF4-FFF2-40B4-BE49-F238E27FC236}">
                <a16:creationId xmlns:a16="http://schemas.microsoft.com/office/drawing/2014/main" id="{7E52F437-F8C0-495D-97A7-1C63C88008A6}"/>
              </a:ext>
            </a:extLst>
          </p:cNvPr>
          <p:cNvPicPr>
            <a:picLocks noChangeAspect="1"/>
          </p:cNvPicPr>
          <p:nvPr>
            <a:audioFile r:link="rId1"/>
            <p:extLst>
              <p:ext uri="{DAA4B4D4-6D71-4841-9C94-3DE7FCFB9230}">
                <p14:media xmlns:p14="http://schemas.microsoft.com/office/powerpoint/2010/main" r:embed="rId5">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938989" y="2249487"/>
            <a:ext cx="609600" cy="609600"/>
          </a:xfrm>
          <a:prstGeom prst="rect">
            <a:avLst/>
          </a:prstGeom>
        </p:spPr>
      </p:pic>
    </p:spTree>
    <p:extLst>
      <p:ext uri="{BB962C8B-B14F-4D97-AF65-F5344CB8AC3E}">
        <p14:creationId xmlns:p14="http://schemas.microsoft.com/office/powerpoint/2010/main" val="434758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nextCondLst>
                <p:cond evt="onClick" delay="0">
                  <p:tgtEl>
                    <p:spTgt spid="11"/>
                  </p:tgtEl>
                </p:cond>
              </p:nextCondLst>
            </p:seq>
            <p:audio>
              <p:cMediaNode vol="13636">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16667">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2"/>
                                        </p:tgtEl>
                                      </p:cBhvr>
                                    </p:cmd>
                                  </p:childTnLst>
                                </p:cTn>
                              </p:par>
                            </p:childTnLst>
                          </p:cTn>
                        </p:par>
                      </p:childTnLst>
                    </p:cTn>
                  </p:par>
                </p:childTnLst>
              </p:cTn>
              <p:nextCondLst>
                <p:cond evt="onClick" delay="0">
                  <p:tgtEl>
                    <p:spTgt spid="12"/>
                  </p:tgtEl>
                </p:cond>
              </p:nextCondLst>
            </p:seq>
            <p:audio>
              <p:cMediaNode vol="18182">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13"/>
                                        </p:tgtEl>
                                      </p:cBhvr>
                                    </p:cmd>
                                  </p:childTnLst>
                                </p:cTn>
                              </p:par>
                            </p:childTnLst>
                          </p:cTn>
                        </p:par>
                      </p:childTnLst>
                    </p:cTn>
                  </p:par>
                </p:childTnLst>
              </p:cTn>
              <p:nextCondLst>
                <p:cond evt="onClick" delay="0">
                  <p:tgtEl>
                    <p:spTgt spid="13"/>
                  </p:tgtEl>
                </p:cond>
              </p:nextCondLst>
            </p:seq>
            <p:audio>
              <p:cMediaNode vol="20000">
                <p:cTn id="25"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8">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4" name="Group 13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8" name="Rectangle 13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2" name="Picture 4" descr="Human brain vs Artificial Neural Network - RedTechWeb">
            <a:extLst>
              <a:ext uri="{FF2B5EF4-FFF2-40B4-BE49-F238E27FC236}">
                <a16:creationId xmlns:a16="http://schemas.microsoft.com/office/drawing/2014/main" id="{21037A81-E69A-4343-B669-BC37556B40F1}"/>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t="10140" b="55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5" name="Group 14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6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4" name="Group 14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45" name="Group 14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6" name="Group 14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5433DFAF-76CF-4A12-8508-B9F52F40355F}"/>
              </a:ext>
            </a:extLst>
          </p:cNvPr>
          <p:cNvSpPr>
            <a:spLocks noGrp="1"/>
          </p:cNvSpPr>
          <p:nvPr>
            <p:ph type="title"/>
          </p:nvPr>
        </p:nvSpPr>
        <p:spPr>
          <a:xfrm>
            <a:off x="1143001" y="1007533"/>
            <a:ext cx="9905998" cy="1092200"/>
          </a:xfrm>
        </p:spPr>
        <p:txBody>
          <a:bodyPr>
            <a:normAutofit/>
          </a:bodyPr>
          <a:lstStyle/>
          <a:p>
            <a:pPr algn="ctr"/>
            <a:r>
              <a:rPr lang="en-US" dirty="0"/>
              <a:t>Human vs model – difficult tracks</a:t>
            </a:r>
          </a:p>
        </p:txBody>
      </p:sp>
      <p:graphicFrame>
        <p:nvGraphicFramePr>
          <p:cNvPr id="8" name="Table 8">
            <a:extLst>
              <a:ext uri="{FF2B5EF4-FFF2-40B4-BE49-F238E27FC236}">
                <a16:creationId xmlns:a16="http://schemas.microsoft.com/office/drawing/2014/main" id="{6D10068E-58A4-4063-A4D7-1A6C511B52CD}"/>
              </a:ext>
            </a:extLst>
          </p:cNvPr>
          <p:cNvGraphicFramePr>
            <a:graphicFrameLocks noGrp="1"/>
          </p:cNvGraphicFramePr>
          <p:nvPr>
            <p:ph idx="1"/>
            <p:extLst>
              <p:ext uri="{D42A27DB-BD31-4B8C-83A1-F6EECF244321}">
                <p14:modId xmlns:p14="http://schemas.microsoft.com/office/powerpoint/2010/main" val="2217535827"/>
              </p:ext>
            </p:extLst>
          </p:nvPr>
        </p:nvGraphicFramePr>
        <p:xfrm>
          <a:off x="1141413" y="2249488"/>
          <a:ext cx="9906000" cy="2439668"/>
        </p:xfrm>
        <a:graphic>
          <a:graphicData uri="http://schemas.openxmlformats.org/drawingml/2006/table">
            <a:tbl>
              <a:tblPr firstRow="1" bandRow="1">
                <a:tableStyleId>{7DF18680-E054-41AD-8BC1-D1AEF772440D}</a:tableStyleId>
              </a:tblPr>
              <a:tblGrid>
                <a:gridCol w="1981200">
                  <a:extLst>
                    <a:ext uri="{9D8B030D-6E8A-4147-A177-3AD203B41FA5}">
                      <a16:colId xmlns:a16="http://schemas.microsoft.com/office/drawing/2014/main" val="59014154"/>
                    </a:ext>
                  </a:extLst>
                </a:gridCol>
                <a:gridCol w="1981200">
                  <a:extLst>
                    <a:ext uri="{9D8B030D-6E8A-4147-A177-3AD203B41FA5}">
                      <a16:colId xmlns:a16="http://schemas.microsoft.com/office/drawing/2014/main" val="3491603176"/>
                    </a:ext>
                  </a:extLst>
                </a:gridCol>
                <a:gridCol w="1981200">
                  <a:extLst>
                    <a:ext uri="{9D8B030D-6E8A-4147-A177-3AD203B41FA5}">
                      <a16:colId xmlns:a16="http://schemas.microsoft.com/office/drawing/2014/main" val="2248136235"/>
                    </a:ext>
                  </a:extLst>
                </a:gridCol>
                <a:gridCol w="1981200">
                  <a:extLst>
                    <a:ext uri="{9D8B030D-6E8A-4147-A177-3AD203B41FA5}">
                      <a16:colId xmlns:a16="http://schemas.microsoft.com/office/drawing/2014/main" val="2684498309"/>
                    </a:ext>
                  </a:extLst>
                </a:gridCol>
                <a:gridCol w="1981200">
                  <a:extLst>
                    <a:ext uri="{9D8B030D-6E8A-4147-A177-3AD203B41FA5}">
                      <a16:colId xmlns:a16="http://schemas.microsoft.com/office/drawing/2014/main" val="535948013"/>
                    </a:ext>
                  </a:extLst>
                </a:gridCol>
              </a:tblGrid>
              <a:tr h="609917">
                <a:tc>
                  <a:txBody>
                    <a:bodyPr/>
                    <a:lstStyle/>
                    <a:p>
                      <a:pPr algn="ctr"/>
                      <a:r>
                        <a:rPr lang="en-US" dirty="0"/>
                        <a:t>Label</a:t>
                      </a:r>
                    </a:p>
                  </a:txBody>
                  <a:tcPr anchor="ctr"/>
                </a:tc>
                <a:tc>
                  <a:txBody>
                    <a:bodyPr/>
                    <a:lstStyle/>
                    <a:p>
                      <a:pPr algn="l"/>
                      <a:r>
                        <a:rPr lang="en-US" dirty="0"/>
                        <a:t>Track 1</a:t>
                      </a:r>
                    </a:p>
                  </a:txBody>
                  <a:tcPr anchor="ctr"/>
                </a:tc>
                <a:tc>
                  <a:txBody>
                    <a:bodyPr/>
                    <a:lstStyle/>
                    <a:p>
                      <a:pPr algn="l"/>
                      <a:r>
                        <a:rPr lang="en-US" dirty="0"/>
                        <a:t>Track 2</a:t>
                      </a:r>
                    </a:p>
                  </a:txBody>
                  <a:tcPr anchor="ctr"/>
                </a:tc>
                <a:tc>
                  <a:txBody>
                    <a:bodyPr/>
                    <a:lstStyle/>
                    <a:p>
                      <a:pPr algn="l"/>
                      <a:r>
                        <a:rPr lang="en-US" dirty="0"/>
                        <a:t>Track 3</a:t>
                      </a:r>
                    </a:p>
                  </a:txBody>
                  <a:tcPr anchor="ctr"/>
                </a:tc>
                <a:tc>
                  <a:txBody>
                    <a:bodyPr/>
                    <a:lstStyle/>
                    <a:p>
                      <a:pPr algn="l"/>
                      <a:r>
                        <a:rPr lang="en-US" dirty="0"/>
                        <a:t>Track 4</a:t>
                      </a:r>
                    </a:p>
                  </a:txBody>
                  <a:tcPr anchor="ctr"/>
                </a:tc>
                <a:extLst>
                  <a:ext uri="{0D108BD9-81ED-4DB2-BD59-A6C34878D82A}">
                    <a16:rowId xmlns:a16="http://schemas.microsoft.com/office/drawing/2014/main" val="1437776014"/>
                  </a:ext>
                </a:extLst>
              </a:tr>
              <a:tr h="609917">
                <a:tc>
                  <a:txBody>
                    <a:bodyPr/>
                    <a:lstStyle/>
                    <a:p>
                      <a:pPr algn="ctr"/>
                      <a:r>
                        <a:rPr lang="en-US" dirty="0"/>
                        <a:t>True</a:t>
                      </a:r>
                    </a:p>
                  </a:txBody>
                  <a:tcPr anchor="ctr"/>
                </a:tc>
                <a:tc>
                  <a:txBody>
                    <a:bodyPr/>
                    <a:lstStyle/>
                    <a:p>
                      <a:pPr algn="ctr"/>
                      <a:r>
                        <a:rPr lang="en-US" dirty="0"/>
                        <a:t>Folk</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671899176"/>
                  </a:ext>
                </a:extLst>
              </a:tr>
              <a:tr h="609917">
                <a:tc>
                  <a:txBody>
                    <a:bodyPr/>
                    <a:lstStyle/>
                    <a:p>
                      <a:pPr algn="ctr"/>
                      <a:r>
                        <a:rPr lang="en-US" dirty="0"/>
                        <a:t>Predicted</a:t>
                      </a:r>
                    </a:p>
                  </a:txBody>
                  <a:tcPr anchor="ctr"/>
                </a:tc>
                <a:tc>
                  <a:txBody>
                    <a:bodyPr/>
                    <a:lstStyle/>
                    <a:p>
                      <a:pPr algn="ctr"/>
                      <a:r>
                        <a:rPr lang="en-US" dirty="0"/>
                        <a:t>Instrumental</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52045261"/>
                  </a:ext>
                </a:extLst>
              </a:tr>
              <a:tr h="609917">
                <a:tc>
                  <a:txBody>
                    <a:bodyPr/>
                    <a:lstStyle/>
                    <a:p>
                      <a:pPr algn="ctr"/>
                      <a:r>
                        <a:rPr lang="en-US" dirty="0"/>
                        <a:t>Dylan</a:t>
                      </a:r>
                    </a:p>
                  </a:txBody>
                  <a:tcPr anchor="ctr"/>
                </a:tc>
                <a:tc>
                  <a:txBody>
                    <a:bodyPr/>
                    <a:lstStyle/>
                    <a:p>
                      <a:pPr algn="ctr"/>
                      <a:r>
                        <a:rPr lang="en-US" dirty="0"/>
                        <a:t>Experimental</a:t>
                      </a:r>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33715070"/>
                  </a:ext>
                </a:extLst>
              </a:tr>
            </a:tbl>
          </a:graphicData>
        </a:graphic>
      </p:graphicFrame>
      <p:pic>
        <p:nvPicPr>
          <p:cNvPr id="10" name="010381">
            <a:hlinkClick r:id="" action="ppaction://media"/>
            <a:extLst>
              <a:ext uri="{FF2B5EF4-FFF2-40B4-BE49-F238E27FC236}">
                <a16:creationId xmlns:a16="http://schemas.microsoft.com/office/drawing/2014/main" id="{D82CAD8D-3D8F-4FFC-AECD-6841C4B7FC86}"/>
              </a:ext>
            </a:extLst>
          </p:cNvPr>
          <p:cNvPicPr>
            <a:picLocks noChangeAspect="1"/>
          </p:cNvPicPr>
          <p:nvPr>
            <a:audioFile r:link="rId1"/>
            <p:extLst>
              <p:ext uri="{DAA4B4D4-6D71-4841-9C94-3DE7FCFB9230}">
                <p14:media xmlns:p14="http://schemas.microsoft.com/office/powerpoint/2010/main" r:embed="rId2">
                  <p14:trim end="24014.6562"/>
                </p14:media>
              </p:ext>
            </p:extLst>
          </p:nvPr>
        </p:nvPicPr>
        <p:blipFill>
          <a:blip r:embed="rId11">
            <a:grayscl/>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172125" y="2256357"/>
            <a:ext cx="609600" cy="609600"/>
          </a:xfrm>
          <a:prstGeom prst="rect">
            <a:avLst/>
          </a:prstGeom>
        </p:spPr>
      </p:pic>
      <p:pic>
        <p:nvPicPr>
          <p:cNvPr id="11" name="076363">
            <a:hlinkClick r:id="" action="ppaction://media"/>
            <a:extLst>
              <a:ext uri="{FF2B5EF4-FFF2-40B4-BE49-F238E27FC236}">
                <a16:creationId xmlns:a16="http://schemas.microsoft.com/office/drawing/2014/main" id="{AED6BCDD-E59B-41CC-B5F8-6ED023C838E1}"/>
              </a:ext>
            </a:extLst>
          </p:cNvPr>
          <p:cNvPicPr>
            <a:picLocks noChangeAspect="1"/>
          </p:cNvPicPr>
          <p:nvPr>
            <a:audioFile r:link="rId1"/>
            <p:extLst>
              <p:ext uri="{DAA4B4D4-6D71-4841-9C94-3DE7FCFB9230}">
                <p14:media xmlns:p14="http://schemas.microsoft.com/office/powerpoint/2010/main" r:embed="rId3">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4413" y="2256357"/>
            <a:ext cx="609600" cy="609600"/>
          </a:xfrm>
          <a:prstGeom prst="rect">
            <a:avLst/>
          </a:prstGeom>
        </p:spPr>
      </p:pic>
      <p:pic>
        <p:nvPicPr>
          <p:cNvPr id="12" name="086040">
            <a:hlinkClick r:id="" action="ppaction://media"/>
            <a:extLst>
              <a:ext uri="{FF2B5EF4-FFF2-40B4-BE49-F238E27FC236}">
                <a16:creationId xmlns:a16="http://schemas.microsoft.com/office/drawing/2014/main" id="{5C890493-43C8-45B8-AE04-5DA4F638ABB4}"/>
              </a:ext>
            </a:extLst>
          </p:cNvPr>
          <p:cNvPicPr>
            <a:picLocks noChangeAspect="1"/>
          </p:cNvPicPr>
          <p:nvPr>
            <a:audioFile r:link="rId1"/>
            <p:extLst>
              <p:ext uri="{DAA4B4D4-6D71-4841-9C94-3DE7FCFB9230}">
                <p14:media xmlns:p14="http://schemas.microsoft.com/office/powerpoint/2010/main" r:embed="rId4">
                  <p14:trim end="24014.62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016701" y="2254645"/>
            <a:ext cx="609600" cy="609600"/>
          </a:xfrm>
          <a:prstGeom prst="rect">
            <a:avLst/>
          </a:prstGeom>
        </p:spPr>
      </p:pic>
      <p:pic>
        <p:nvPicPr>
          <p:cNvPr id="13" name="035184">
            <a:hlinkClick r:id="" action="ppaction://media"/>
            <a:extLst>
              <a:ext uri="{FF2B5EF4-FFF2-40B4-BE49-F238E27FC236}">
                <a16:creationId xmlns:a16="http://schemas.microsoft.com/office/drawing/2014/main" id="{7E52F437-F8C0-495D-97A7-1C63C88008A6}"/>
              </a:ext>
            </a:extLst>
          </p:cNvPr>
          <p:cNvPicPr>
            <a:picLocks noChangeAspect="1"/>
          </p:cNvPicPr>
          <p:nvPr>
            <a:audioFile r:link="rId1"/>
            <p:extLst>
              <p:ext uri="{DAA4B4D4-6D71-4841-9C94-3DE7FCFB9230}">
                <p14:media xmlns:p14="http://schemas.microsoft.com/office/powerpoint/2010/main" r:embed="rId5">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938989" y="2249487"/>
            <a:ext cx="609600" cy="609600"/>
          </a:xfrm>
          <a:prstGeom prst="rect">
            <a:avLst/>
          </a:prstGeom>
        </p:spPr>
      </p:pic>
    </p:spTree>
    <p:extLst>
      <p:ext uri="{BB962C8B-B14F-4D97-AF65-F5344CB8AC3E}">
        <p14:creationId xmlns:p14="http://schemas.microsoft.com/office/powerpoint/2010/main" val="15331730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nextCondLst>
                <p:cond evt="onClick" delay="0">
                  <p:tgtEl>
                    <p:spTgt spid="11"/>
                  </p:tgtEl>
                </p:cond>
              </p:nextCondLst>
            </p:seq>
            <p:audio>
              <p:cMediaNode vol="13636">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16667">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2"/>
                                        </p:tgtEl>
                                      </p:cBhvr>
                                    </p:cmd>
                                  </p:childTnLst>
                                </p:cTn>
                              </p:par>
                            </p:childTnLst>
                          </p:cTn>
                        </p:par>
                      </p:childTnLst>
                    </p:cTn>
                  </p:par>
                </p:childTnLst>
              </p:cTn>
              <p:nextCondLst>
                <p:cond evt="onClick" delay="0">
                  <p:tgtEl>
                    <p:spTgt spid="12"/>
                  </p:tgtEl>
                </p:cond>
              </p:nextCondLst>
            </p:seq>
            <p:audio>
              <p:cMediaNode vol="18182">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13"/>
                                        </p:tgtEl>
                                      </p:cBhvr>
                                    </p:cmd>
                                  </p:childTnLst>
                                </p:cTn>
                              </p:par>
                            </p:childTnLst>
                          </p:cTn>
                        </p:par>
                      </p:childTnLst>
                    </p:cTn>
                  </p:par>
                </p:childTnLst>
              </p:cTn>
              <p:nextCondLst>
                <p:cond evt="onClick" delay="0">
                  <p:tgtEl>
                    <p:spTgt spid="13"/>
                  </p:tgtEl>
                </p:cond>
              </p:nextCondLst>
            </p:seq>
            <p:audio>
              <p:cMediaNode vol="20000">
                <p:cTn id="25"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8">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4" name="Group 13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8" name="Rectangle 13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2" name="Picture 4" descr="Human brain vs Artificial Neural Network - RedTechWeb">
            <a:extLst>
              <a:ext uri="{FF2B5EF4-FFF2-40B4-BE49-F238E27FC236}">
                <a16:creationId xmlns:a16="http://schemas.microsoft.com/office/drawing/2014/main" id="{21037A81-E69A-4343-B669-BC37556B40F1}"/>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t="10140" b="55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5" name="Group 14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6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4" name="Group 14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45" name="Group 14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6" name="Group 14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5433DFAF-76CF-4A12-8508-B9F52F40355F}"/>
              </a:ext>
            </a:extLst>
          </p:cNvPr>
          <p:cNvSpPr>
            <a:spLocks noGrp="1"/>
          </p:cNvSpPr>
          <p:nvPr>
            <p:ph type="title"/>
          </p:nvPr>
        </p:nvSpPr>
        <p:spPr>
          <a:xfrm>
            <a:off x="1143001" y="1007533"/>
            <a:ext cx="9905998" cy="1092200"/>
          </a:xfrm>
        </p:spPr>
        <p:txBody>
          <a:bodyPr>
            <a:normAutofit/>
          </a:bodyPr>
          <a:lstStyle/>
          <a:p>
            <a:pPr algn="ctr"/>
            <a:r>
              <a:rPr lang="en-US" dirty="0"/>
              <a:t>Human vs model – difficult tracks</a:t>
            </a:r>
          </a:p>
        </p:txBody>
      </p:sp>
      <p:graphicFrame>
        <p:nvGraphicFramePr>
          <p:cNvPr id="8" name="Table 8">
            <a:extLst>
              <a:ext uri="{FF2B5EF4-FFF2-40B4-BE49-F238E27FC236}">
                <a16:creationId xmlns:a16="http://schemas.microsoft.com/office/drawing/2014/main" id="{6D10068E-58A4-4063-A4D7-1A6C511B52CD}"/>
              </a:ext>
            </a:extLst>
          </p:cNvPr>
          <p:cNvGraphicFramePr>
            <a:graphicFrameLocks noGrp="1"/>
          </p:cNvGraphicFramePr>
          <p:nvPr>
            <p:ph idx="1"/>
            <p:extLst>
              <p:ext uri="{D42A27DB-BD31-4B8C-83A1-F6EECF244321}">
                <p14:modId xmlns:p14="http://schemas.microsoft.com/office/powerpoint/2010/main" val="1108383271"/>
              </p:ext>
            </p:extLst>
          </p:nvPr>
        </p:nvGraphicFramePr>
        <p:xfrm>
          <a:off x="1141413" y="2249488"/>
          <a:ext cx="9906000" cy="2439668"/>
        </p:xfrm>
        <a:graphic>
          <a:graphicData uri="http://schemas.openxmlformats.org/drawingml/2006/table">
            <a:tbl>
              <a:tblPr firstRow="1" bandRow="1">
                <a:tableStyleId>{7DF18680-E054-41AD-8BC1-D1AEF772440D}</a:tableStyleId>
              </a:tblPr>
              <a:tblGrid>
                <a:gridCol w="1981200">
                  <a:extLst>
                    <a:ext uri="{9D8B030D-6E8A-4147-A177-3AD203B41FA5}">
                      <a16:colId xmlns:a16="http://schemas.microsoft.com/office/drawing/2014/main" val="59014154"/>
                    </a:ext>
                  </a:extLst>
                </a:gridCol>
                <a:gridCol w="1981200">
                  <a:extLst>
                    <a:ext uri="{9D8B030D-6E8A-4147-A177-3AD203B41FA5}">
                      <a16:colId xmlns:a16="http://schemas.microsoft.com/office/drawing/2014/main" val="3491603176"/>
                    </a:ext>
                  </a:extLst>
                </a:gridCol>
                <a:gridCol w="1981200">
                  <a:extLst>
                    <a:ext uri="{9D8B030D-6E8A-4147-A177-3AD203B41FA5}">
                      <a16:colId xmlns:a16="http://schemas.microsoft.com/office/drawing/2014/main" val="2248136235"/>
                    </a:ext>
                  </a:extLst>
                </a:gridCol>
                <a:gridCol w="1981200">
                  <a:extLst>
                    <a:ext uri="{9D8B030D-6E8A-4147-A177-3AD203B41FA5}">
                      <a16:colId xmlns:a16="http://schemas.microsoft.com/office/drawing/2014/main" val="2684498309"/>
                    </a:ext>
                  </a:extLst>
                </a:gridCol>
                <a:gridCol w="1981200">
                  <a:extLst>
                    <a:ext uri="{9D8B030D-6E8A-4147-A177-3AD203B41FA5}">
                      <a16:colId xmlns:a16="http://schemas.microsoft.com/office/drawing/2014/main" val="535948013"/>
                    </a:ext>
                  </a:extLst>
                </a:gridCol>
              </a:tblGrid>
              <a:tr h="609917">
                <a:tc>
                  <a:txBody>
                    <a:bodyPr/>
                    <a:lstStyle/>
                    <a:p>
                      <a:pPr algn="ctr"/>
                      <a:r>
                        <a:rPr lang="en-US" dirty="0"/>
                        <a:t>Label</a:t>
                      </a:r>
                    </a:p>
                  </a:txBody>
                  <a:tcPr anchor="ctr"/>
                </a:tc>
                <a:tc>
                  <a:txBody>
                    <a:bodyPr/>
                    <a:lstStyle/>
                    <a:p>
                      <a:pPr algn="l"/>
                      <a:r>
                        <a:rPr lang="en-US" dirty="0"/>
                        <a:t>Track 1</a:t>
                      </a:r>
                    </a:p>
                  </a:txBody>
                  <a:tcPr anchor="ctr"/>
                </a:tc>
                <a:tc>
                  <a:txBody>
                    <a:bodyPr/>
                    <a:lstStyle/>
                    <a:p>
                      <a:pPr algn="l"/>
                      <a:r>
                        <a:rPr lang="en-US" dirty="0"/>
                        <a:t>Track 2</a:t>
                      </a:r>
                    </a:p>
                  </a:txBody>
                  <a:tcPr anchor="ctr"/>
                </a:tc>
                <a:tc>
                  <a:txBody>
                    <a:bodyPr/>
                    <a:lstStyle/>
                    <a:p>
                      <a:pPr algn="l"/>
                      <a:r>
                        <a:rPr lang="en-US" dirty="0"/>
                        <a:t>Track 3</a:t>
                      </a:r>
                    </a:p>
                  </a:txBody>
                  <a:tcPr anchor="ctr"/>
                </a:tc>
                <a:tc>
                  <a:txBody>
                    <a:bodyPr/>
                    <a:lstStyle/>
                    <a:p>
                      <a:pPr algn="l"/>
                      <a:r>
                        <a:rPr lang="en-US" dirty="0"/>
                        <a:t>Track 4</a:t>
                      </a:r>
                    </a:p>
                  </a:txBody>
                  <a:tcPr anchor="ctr"/>
                </a:tc>
                <a:extLst>
                  <a:ext uri="{0D108BD9-81ED-4DB2-BD59-A6C34878D82A}">
                    <a16:rowId xmlns:a16="http://schemas.microsoft.com/office/drawing/2014/main" val="1437776014"/>
                  </a:ext>
                </a:extLst>
              </a:tr>
              <a:tr h="609917">
                <a:tc>
                  <a:txBody>
                    <a:bodyPr/>
                    <a:lstStyle/>
                    <a:p>
                      <a:pPr algn="ctr"/>
                      <a:r>
                        <a:rPr lang="en-US" dirty="0"/>
                        <a:t>True</a:t>
                      </a:r>
                    </a:p>
                  </a:txBody>
                  <a:tcPr anchor="ctr"/>
                </a:tc>
                <a:tc>
                  <a:txBody>
                    <a:bodyPr/>
                    <a:lstStyle/>
                    <a:p>
                      <a:pPr algn="ctr"/>
                      <a:r>
                        <a:rPr lang="en-US" dirty="0"/>
                        <a:t>Folk</a:t>
                      </a:r>
                    </a:p>
                  </a:txBody>
                  <a:tcPr anchor="ctr"/>
                </a:tc>
                <a:tc>
                  <a:txBody>
                    <a:bodyPr/>
                    <a:lstStyle/>
                    <a:p>
                      <a:pPr algn="ctr"/>
                      <a:r>
                        <a:rPr lang="en-US" dirty="0"/>
                        <a:t>Instrumental</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671899176"/>
                  </a:ext>
                </a:extLst>
              </a:tr>
              <a:tr h="609917">
                <a:tc>
                  <a:txBody>
                    <a:bodyPr/>
                    <a:lstStyle/>
                    <a:p>
                      <a:pPr algn="ctr"/>
                      <a:r>
                        <a:rPr lang="en-US" dirty="0"/>
                        <a:t>Predicted</a:t>
                      </a:r>
                    </a:p>
                  </a:txBody>
                  <a:tcPr anchor="ctr"/>
                </a:tc>
                <a:tc>
                  <a:txBody>
                    <a:bodyPr/>
                    <a:lstStyle/>
                    <a:p>
                      <a:pPr algn="ctr"/>
                      <a:r>
                        <a:rPr lang="en-US" dirty="0"/>
                        <a:t>Instrumental</a:t>
                      </a:r>
                    </a:p>
                  </a:txBody>
                  <a:tcPr anchor="ctr"/>
                </a:tc>
                <a:tc>
                  <a:txBody>
                    <a:bodyPr/>
                    <a:lstStyle/>
                    <a:p>
                      <a:pPr algn="ctr"/>
                      <a:r>
                        <a:rPr lang="en-US" dirty="0"/>
                        <a:t>Folk</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52045261"/>
                  </a:ext>
                </a:extLst>
              </a:tr>
              <a:tr h="609917">
                <a:tc>
                  <a:txBody>
                    <a:bodyPr/>
                    <a:lstStyle/>
                    <a:p>
                      <a:pPr algn="ctr"/>
                      <a:r>
                        <a:rPr lang="en-US" dirty="0"/>
                        <a:t>Dylan</a:t>
                      </a:r>
                    </a:p>
                  </a:txBody>
                  <a:tcPr anchor="ctr"/>
                </a:tc>
                <a:tc>
                  <a:txBody>
                    <a:bodyPr/>
                    <a:lstStyle/>
                    <a:p>
                      <a:pPr algn="ctr"/>
                      <a:r>
                        <a:rPr lang="en-US" dirty="0"/>
                        <a:t>Experimental</a:t>
                      </a:r>
                    </a:p>
                  </a:txBody>
                  <a:tcPr anchor="ctr"/>
                </a:tc>
                <a:tc>
                  <a:txBody>
                    <a:bodyPr/>
                    <a:lstStyle/>
                    <a:p>
                      <a:pPr algn="ctr"/>
                      <a:r>
                        <a:rPr lang="en-US" dirty="0"/>
                        <a:t>Folk</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33715070"/>
                  </a:ext>
                </a:extLst>
              </a:tr>
            </a:tbl>
          </a:graphicData>
        </a:graphic>
      </p:graphicFrame>
      <p:pic>
        <p:nvPicPr>
          <p:cNvPr id="10" name="010381">
            <a:hlinkClick r:id="" action="ppaction://media"/>
            <a:extLst>
              <a:ext uri="{FF2B5EF4-FFF2-40B4-BE49-F238E27FC236}">
                <a16:creationId xmlns:a16="http://schemas.microsoft.com/office/drawing/2014/main" id="{D82CAD8D-3D8F-4FFC-AECD-6841C4B7FC86}"/>
              </a:ext>
            </a:extLst>
          </p:cNvPr>
          <p:cNvPicPr>
            <a:picLocks noChangeAspect="1"/>
          </p:cNvPicPr>
          <p:nvPr>
            <a:audioFile r:link="rId1"/>
            <p:extLst>
              <p:ext uri="{DAA4B4D4-6D71-4841-9C94-3DE7FCFB9230}">
                <p14:media xmlns:p14="http://schemas.microsoft.com/office/powerpoint/2010/main" r:embed="rId2">
                  <p14:trim end="24014.6562"/>
                </p14:media>
              </p:ext>
            </p:extLst>
          </p:nvPr>
        </p:nvPicPr>
        <p:blipFill>
          <a:blip r:embed="rId11">
            <a:grayscl/>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172125" y="2256357"/>
            <a:ext cx="609600" cy="609600"/>
          </a:xfrm>
          <a:prstGeom prst="rect">
            <a:avLst/>
          </a:prstGeom>
        </p:spPr>
      </p:pic>
      <p:pic>
        <p:nvPicPr>
          <p:cNvPr id="11" name="076363">
            <a:hlinkClick r:id="" action="ppaction://media"/>
            <a:extLst>
              <a:ext uri="{FF2B5EF4-FFF2-40B4-BE49-F238E27FC236}">
                <a16:creationId xmlns:a16="http://schemas.microsoft.com/office/drawing/2014/main" id="{AED6BCDD-E59B-41CC-B5F8-6ED023C838E1}"/>
              </a:ext>
            </a:extLst>
          </p:cNvPr>
          <p:cNvPicPr>
            <a:picLocks noChangeAspect="1"/>
          </p:cNvPicPr>
          <p:nvPr>
            <a:audioFile r:link="rId1"/>
            <p:extLst>
              <p:ext uri="{DAA4B4D4-6D71-4841-9C94-3DE7FCFB9230}">
                <p14:media xmlns:p14="http://schemas.microsoft.com/office/powerpoint/2010/main" r:embed="rId3">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4413" y="2256357"/>
            <a:ext cx="609600" cy="609600"/>
          </a:xfrm>
          <a:prstGeom prst="rect">
            <a:avLst/>
          </a:prstGeom>
        </p:spPr>
      </p:pic>
      <p:pic>
        <p:nvPicPr>
          <p:cNvPr id="12" name="086040">
            <a:hlinkClick r:id="" action="ppaction://media"/>
            <a:extLst>
              <a:ext uri="{FF2B5EF4-FFF2-40B4-BE49-F238E27FC236}">
                <a16:creationId xmlns:a16="http://schemas.microsoft.com/office/drawing/2014/main" id="{5C890493-43C8-45B8-AE04-5DA4F638ABB4}"/>
              </a:ext>
            </a:extLst>
          </p:cNvPr>
          <p:cNvPicPr>
            <a:picLocks noChangeAspect="1"/>
          </p:cNvPicPr>
          <p:nvPr>
            <a:audioFile r:link="rId1"/>
            <p:extLst>
              <p:ext uri="{DAA4B4D4-6D71-4841-9C94-3DE7FCFB9230}">
                <p14:media xmlns:p14="http://schemas.microsoft.com/office/powerpoint/2010/main" r:embed="rId4">
                  <p14:trim end="24014.62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016701" y="2254645"/>
            <a:ext cx="609600" cy="609600"/>
          </a:xfrm>
          <a:prstGeom prst="rect">
            <a:avLst/>
          </a:prstGeom>
        </p:spPr>
      </p:pic>
      <p:pic>
        <p:nvPicPr>
          <p:cNvPr id="13" name="035184">
            <a:hlinkClick r:id="" action="ppaction://media"/>
            <a:extLst>
              <a:ext uri="{FF2B5EF4-FFF2-40B4-BE49-F238E27FC236}">
                <a16:creationId xmlns:a16="http://schemas.microsoft.com/office/drawing/2014/main" id="{7E52F437-F8C0-495D-97A7-1C63C88008A6}"/>
              </a:ext>
            </a:extLst>
          </p:cNvPr>
          <p:cNvPicPr>
            <a:picLocks noChangeAspect="1"/>
          </p:cNvPicPr>
          <p:nvPr>
            <a:audioFile r:link="rId1"/>
            <p:extLst>
              <p:ext uri="{DAA4B4D4-6D71-4841-9C94-3DE7FCFB9230}">
                <p14:media xmlns:p14="http://schemas.microsoft.com/office/powerpoint/2010/main" r:embed="rId5">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938989" y="2249487"/>
            <a:ext cx="609600" cy="609600"/>
          </a:xfrm>
          <a:prstGeom prst="rect">
            <a:avLst/>
          </a:prstGeom>
        </p:spPr>
      </p:pic>
    </p:spTree>
    <p:extLst>
      <p:ext uri="{BB962C8B-B14F-4D97-AF65-F5344CB8AC3E}">
        <p14:creationId xmlns:p14="http://schemas.microsoft.com/office/powerpoint/2010/main" val="2477108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nextCondLst>
                <p:cond evt="onClick" delay="0">
                  <p:tgtEl>
                    <p:spTgt spid="11"/>
                  </p:tgtEl>
                </p:cond>
              </p:nextCondLst>
            </p:seq>
            <p:audio>
              <p:cMediaNode vol="13636">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16667">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2"/>
                                        </p:tgtEl>
                                      </p:cBhvr>
                                    </p:cmd>
                                  </p:childTnLst>
                                </p:cTn>
                              </p:par>
                            </p:childTnLst>
                          </p:cTn>
                        </p:par>
                      </p:childTnLst>
                    </p:cTn>
                  </p:par>
                </p:childTnLst>
              </p:cTn>
              <p:nextCondLst>
                <p:cond evt="onClick" delay="0">
                  <p:tgtEl>
                    <p:spTgt spid="12"/>
                  </p:tgtEl>
                </p:cond>
              </p:nextCondLst>
            </p:seq>
            <p:audio>
              <p:cMediaNode vol="18182">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13"/>
                                        </p:tgtEl>
                                      </p:cBhvr>
                                    </p:cmd>
                                  </p:childTnLst>
                                </p:cTn>
                              </p:par>
                            </p:childTnLst>
                          </p:cTn>
                        </p:par>
                      </p:childTnLst>
                    </p:cTn>
                  </p:par>
                </p:childTnLst>
              </p:cTn>
              <p:nextCondLst>
                <p:cond evt="onClick" delay="0">
                  <p:tgtEl>
                    <p:spTgt spid="13"/>
                  </p:tgtEl>
                </p:cond>
              </p:nextCondLst>
            </p:seq>
            <p:audio>
              <p:cMediaNode vol="20000">
                <p:cTn id="25"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8">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4" name="Group 13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8" name="Rectangle 13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2" name="Picture 4" descr="Human brain vs Artificial Neural Network - RedTechWeb">
            <a:extLst>
              <a:ext uri="{FF2B5EF4-FFF2-40B4-BE49-F238E27FC236}">
                <a16:creationId xmlns:a16="http://schemas.microsoft.com/office/drawing/2014/main" id="{21037A81-E69A-4343-B669-BC37556B40F1}"/>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t="10140" b="55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5" name="Group 14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6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4" name="Group 14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45" name="Group 14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6" name="Group 14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5433DFAF-76CF-4A12-8508-B9F52F40355F}"/>
              </a:ext>
            </a:extLst>
          </p:cNvPr>
          <p:cNvSpPr>
            <a:spLocks noGrp="1"/>
          </p:cNvSpPr>
          <p:nvPr>
            <p:ph type="title"/>
          </p:nvPr>
        </p:nvSpPr>
        <p:spPr>
          <a:xfrm>
            <a:off x="1143001" y="1007533"/>
            <a:ext cx="9905998" cy="1092200"/>
          </a:xfrm>
        </p:spPr>
        <p:txBody>
          <a:bodyPr>
            <a:normAutofit/>
          </a:bodyPr>
          <a:lstStyle/>
          <a:p>
            <a:pPr algn="ctr"/>
            <a:r>
              <a:rPr lang="en-US" dirty="0"/>
              <a:t>Human vs model – difficult tracks</a:t>
            </a:r>
          </a:p>
        </p:txBody>
      </p:sp>
      <p:graphicFrame>
        <p:nvGraphicFramePr>
          <p:cNvPr id="8" name="Table 8">
            <a:extLst>
              <a:ext uri="{FF2B5EF4-FFF2-40B4-BE49-F238E27FC236}">
                <a16:creationId xmlns:a16="http://schemas.microsoft.com/office/drawing/2014/main" id="{6D10068E-58A4-4063-A4D7-1A6C511B52CD}"/>
              </a:ext>
            </a:extLst>
          </p:cNvPr>
          <p:cNvGraphicFramePr>
            <a:graphicFrameLocks noGrp="1"/>
          </p:cNvGraphicFramePr>
          <p:nvPr>
            <p:ph idx="1"/>
            <p:extLst>
              <p:ext uri="{D42A27DB-BD31-4B8C-83A1-F6EECF244321}">
                <p14:modId xmlns:p14="http://schemas.microsoft.com/office/powerpoint/2010/main" val="749386808"/>
              </p:ext>
            </p:extLst>
          </p:nvPr>
        </p:nvGraphicFramePr>
        <p:xfrm>
          <a:off x="1141413" y="2249488"/>
          <a:ext cx="9906000" cy="2439668"/>
        </p:xfrm>
        <a:graphic>
          <a:graphicData uri="http://schemas.openxmlformats.org/drawingml/2006/table">
            <a:tbl>
              <a:tblPr firstRow="1" bandRow="1">
                <a:tableStyleId>{7DF18680-E054-41AD-8BC1-D1AEF772440D}</a:tableStyleId>
              </a:tblPr>
              <a:tblGrid>
                <a:gridCol w="1981200">
                  <a:extLst>
                    <a:ext uri="{9D8B030D-6E8A-4147-A177-3AD203B41FA5}">
                      <a16:colId xmlns:a16="http://schemas.microsoft.com/office/drawing/2014/main" val="59014154"/>
                    </a:ext>
                  </a:extLst>
                </a:gridCol>
                <a:gridCol w="1981200">
                  <a:extLst>
                    <a:ext uri="{9D8B030D-6E8A-4147-A177-3AD203B41FA5}">
                      <a16:colId xmlns:a16="http://schemas.microsoft.com/office/drawing/2014/main" val="3491603176"/>
                    </a:ext>
                  </a:extLst>
                </a:gridCol>
                <a:gridCol w="1981200">
                  <a:extLst>
                    <a:ext uri="{9D8B030D-6E8A-4147-A177-3AD203B41FA5}">
                      <a16:colId xmlns:a16="http://schemas.microsoft.com/office/drawing/2014/main" val="2248136235"/>
                    </a:ext>
                  </a:extLst>
                </a:gridCol>
                <a:gridCol w="1981200">
                  <a:extLst>
                    <a:ext uri="{9D8B030D-6E8A-4147-A177-3AD203B41FA5}">
                      <a16:colId xmlns:a16="http://schemas.microsoft.com/office/drawing/2014/main" val="2684498309"/>
                    </a:ext>
                  </a:extLst>
                </a:gridCol>
                <a:gridCol w="1981200">
                  <a:extLst>
                    <a:ext uri="{9D8B030D-6E8A-4147-A177-3AD203B41FA5}">
                      <a16:colId xmlns:a16="http://schemas.microsoft.com/office/drawing/2014/main" val="535948013"/>
                    </a:ext>
                  </a:extLst>
                </a:gridCol>
              </a:tblGrid>
              <a:tr h="609917">
                <a:tc>
                  <a:txBody>
                    <a:bodyPr/>
                    <a:lstStyle/>
                    <a:p>
                      <a:pPr algn="ctr"/>
                      <a:r>
                        <a:rPr lang="en-US" dirty="0"/>
                        <a:t>Label</a:t>
                      </a:r>
                    </a:p>
                  </a:txBody>
                  <a:tcPr anchor="ctr"/>
                </a:tc>
                <a:tc>
                  <a:txBody>
                    <a:bodyPr/>
                    <a:lstStyle/>
                    <a:p>
                      <a:pPr algn="l"/>
                      <a:r>
                        <a:rPr lang="en-US" dirty="0"/>
                        <a:t>Track 1</a:t>
                      </a:r>
                    </a:p>
                  </a:txBody>
                  <a:tcPr anchor="ctr"/>
                </a:tc>
                <a:tc>
                  <a:txBody>
                    <a:bodyPr/>
                    <a:lstStyle/>
                    <a:p>
                      <a:pPr algn="l"/>
                      <a:r>
                        <a:rPr lang="en-US" dirty="0"/>
                        <a:t>Track 2</a:t>
                      </a:r>
                    </a:p>
                  </a:txBody>
                  <a:tcPr anchor="ctr"/>
                </a:tc>
                <a:tc>
                  <a:txBody>
                    <a:bodyPr/>
                    <a:lstStyle/>
                    <a:p>
                      <a:pPr algn="l"/>
                      <a:r>
                        <a:rPr lang="en-US" dirty="0"/>
                        <a:t>Track 3</a:t>
                      </a:r>
                    </a:p>
                  </a:txBody>
                  <a:tcPr anchor="ctr"/>
                </a:tc>
                <a:tc>
                  <a:txBody>
                    <a:bodyPr/>
                    <a:lstStyle/>
                    <a:p>
                      <a:pPr algn="l"/>
                      <a:r>
                        <a:rPr lang="en-US" dirty="0"/>
                        <a:t>Track 4</a:t>
                      </a:r>
                    </a:p>
                  </a:txBody>
                  <a:tcPr anchor="ctr"/>
                </a:tc>
                <a:extLst>
                  <a:ext uri="{0D108BD9-81ED-4DB2-BD59-A6C34878D82A}">
                    <a16:rowId xmlns:a16="http://schemas.microsoft.com/office/drawing/2014/main" val="1437776014"/>
                  </a:ext>
                </a:extLst>
              </a:tr>
              <a:tr h="609917">
                <a:tc>
                  <a:txBody>
                    <a:bodyPr/>
                    <a:lstStyle/>
                    <a:p>
                      <a:pPr algn="ctr"/>
                      <a:r>
                        <a:rPr lang="en-US" dirty="0"/>
                        <a:t>True</a:t>
                      </a:r>
                    </a:p>
                  </a:txBody>
                  <a:tcPr anchor="ctr"/>
                </a:tc>
                <a:tc>
                  <a:txBody>
                    <a:bodyPr/>
                    <a:lstStyle/>
                    <a:p>
                      <a:pPr algn="ctr"/>
                      <a:r>
                        <a:rPr lang="en-US" dirty="0"/>
                        <a:t>Folk</a:t>
                      </a:r>
                    </a:p>
                  </a:txBody>
                  <a:tcPr anchor="ctr"/>
                </a:tc>
                <a:tc>
                  <a:txBody>
                    <a:bodyPr/>
                    <a:lstStyle/>
                    <a:p>
                      <a:pPr algn="ctr"/>
                      <a:r>
                        <a:rPr lang="en-US" dirty="0"/>
                        <a:t>Instrumental</a:t>
                      </a:r>
                    </a:p>
                  </a:txBody>
                  <a:tcPr anchor="ctr"/>
                </a:tc>
                <a:tc>
                  <a:txBody>
                    <a:bodyPr/>
                    <a:lstStyle/>
                    <a:p>
                      <a:pPr algn="ctr"/>
                      <a:r>
                        <a:rPr lang="en-US" dirty="0"/>
                        <a:t>Instrumental</a:t>
                      </a:r>
                    </a:p>
                  </a:txBody>
                  <a:tcPr anchor="ctr"/>
                </a:tc>
                <a:tc>
                  <a:txBody>
                    <a:bodyPr/>
                    <a:lstStyle/>
                    <a:p>
                      <a:pPr algn="ctr"/>
                      <a:endParaRPr lang="en-US" dirty="0"/>
                    </a:p>
                  </a:txBody>
                  <a:tcPr anchor="ctr"/>
                </a:tc>
                <a:extLst>
                  <a:ext uri="{0D108BD9-81ED-4DB2-BD59-A6C34878D82A}">
                    <a16:rowId xmlns:a16="http://schemas.microsoft.com/office/drawing/2014/main" val="671899176"/>
                  </a:ext>
                </a:extLst>
              </a:tr>
              <a:tr h="609917">
                <a:tc>
                  <a:txBody>
                    <a:bodyPr/>
                    <a:lstStyle/>
                    <a:p>
                      <a:pPr algn="ctr"/>
                      <a:r>
                        <a:rPr lang="en-US" dirty="0"/>
                        <a:t>Predicted</a:t>
                      </a:r>
                    </a:p>
                  </a:txBody>
                  <a:tcPr anchor="ctr"/>
                </a:tc>
                <a:tc>
                  <a:txBody>
                    <a:bodyPr/>
                    <a:lstStyle/>
                    <a:p>
                      <a:pPr algn="ctr"/>
                      <a:r>
                        <a:rPr lang="en-US" dirty="0"/>
                        <a:t>Instrumental</a:t>
                      </a:r>
                    </a:p>
                  </a:txBody>
                  <a:tcPr anchor="ctr"/>
                </a:tc>
                <a:tc>
                  <a:txBody>
                    <a:bodyPr/>
                    <a:lstStyle/>
                    <a:p>
                      <a:pPr algn="ctr"/>
                      <a:r>
                        <a:rPr lang="en-US" dirty="0"/>
                        <a:t>Folk</a:t>
                      </a:r>
                    </a:p>
                  </a:txBody>
                  <a:tcPr anchor="ctr"/>
                </a:tc>
                <a:tc>
                  <a:txBody>
                    <a:bodyPr/>
                    <a:lstStyle/>
                    <a:p>
                      <a:pPr algn="ctr"/>
                      <a:r>
                        <a:rPr lang="en-US" dirty="0"/>
                        <a:t>Experimental</a:t>
                      </a:r>
                    </a:p>
                  </a:txBody>
                  <a:tcPr anchor="ctr"/>
                </a:tc>
                <a:tc>
                  <a:txBody>
                    <a:bodyPr/>
                    <a:lstStyle/>
                    <a:p>
                      <a:pPr algn="ctr"/>
                      <a:endParaRPr lang="en-US" dirty="0"/>
                    </a:p>
                  </a:txBody>
                  <a:tcPr anchor="ctr"/>
                </a:tc>
                <a:extLst>
                  <a:ext uri="{0D108BD9-81ED-4DB2-BD59-A6C34878D82A}">
                    <a16:rowId xmlns:a16="http://schemas.microsoft.com/office/drawing/2014/main" val="352045261"/>
                  </a:ext>
                </a:extLst>
              </a:tr>
              <a:tr h="609917">
                <a:tc>
                  <a:txBody>
                    <a:bodyPr/>
                    <a:lstStyle/>
                    <a:p>
                      <a:pPr algn="ctr"/>
                      <a:r>
                        <a:rPr lang="en-US" dirty="0"/>
                        <a:t>Dylan</a:t>
                      </a:r>
                    </a:p>
                  </a:txBody>
                  <a:tcPr anchor="ctr"/>
                </a:tc>
                <a:tc>
                  <a:txBody>
                    <a:bodyPr/>
                    <a:lstStyle/>
                    <a:p>
                      <a:pPr algn="ctr"/>
                      <a:r>
                        <a:rPr lang="en-US" dirty="0"/>
                        <a:t>Experimental</a:t>
                      </a:r>
                    </a:p>
                  </a:txBody>
                  <a:tcPr anchor="ctr"/>
                </a:tc>
                <a:tc>
                  <a:txBody>
                    <a:bodyPr/>
                    <a:lstStyle/>
                    <a:p>
                      <a:pPr algn="ctr"/>
                      <a:r>
                        <a:rPr lang="en-US" dirty="0"/>
                        <a:t>Folk</a:t>
                      </a:r>
                    </a:p>
                  </a:txBody>
                  <a:tcPr anchor="ctr"/>
                </a:tc>
                <a:tc>
                  <a:txBody>
                    <a:bodyPr/>
                    <a:lstStyle/>
                    <a:p>
                      <a:pPr algn="ctr"/>
                      <a:r>
                        <a:rPr lang="en-US" dirty="0"/>
                        <a:t>Electronic</a:t>
                      </a:r>
                    </a:p>
                  </a:txBody>
                  <a:tcPr anchor="ctr"/>
                </a:tc>
                <a:tc>
                  <a:txBody>
                    <a:bodyPr/>
                    <a:lstStyle/>
                    <a:p>
                      <a:pPr algn="ctr"/>
                      <a:endParaRPr lang="en-US" dirty="0"/>
                    </a:p>
                  </a:txBody>
                  <a:tcPr anchor="ctr"/>
                </a:tc>
                <a:extLst>
                  <a:ext uri="{0D108BD9-81ED-4DB2-BD59-A6C34878D82A}">
                    <a16:rowId xmlns:a16="http://schemas.microsoft.com/office/drawing/2014/main" val="1133715070"/>
                  </a:ext>
                </a:extLst>
              </a:tr>
            </a:tbl>
          </a:graphicData>
        </a:graphic>
      </p:graphicFrame>
      <p:pic>
        <p:nvPicPr>
          <p:cNvPr id="10" name="010381">
            <a:hlinkClick r:id="" action="ppaction://media"/>
            <a:extLst>
              <a:ext uri="{FF2B5EF4-FFF2-40B4-BE49-F238E27FC236}">
                <a16:creationId xmlns:a16="http://schemas.microsoft.com/office/drawing/2014/main" id="{D82CAD8D-3D8F-4FFC-AECD-6841C4B7FC86}"/>
              </a:ext>
            </a:extLst>
          </p:cNvPr>
          <p:cNvPicPr>
            <a:picLocks noChangeAspect="1"/>
          </p:cNvPicPr>
          <p:nvPr>
            <a:audioFile r:link="rId1"/>
            <p:extLst>
              <p:ext uri="{DAA4B4D4-6D71-4841-9C94-3DE7FCFB9230}">
                <p14:media xmlns:p14="http://schemas.microsoft.com/office/powerpoint/2010/main" r:embed="rId2">
                  <p14:trim end="24014.6562"/>
                </p14:media>
              </p:ext>
            </p:extLst>
          </p:nvPr>
        </p:nvPicPr>
        <p:blipFill>
          <a:blip r:embed="rId11">
            <a:grayscl/>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172125" y="2256357"/>
            <a:ext cx="609600" cy="609600"/>
          </a:xfrm>
          <a:prstGeom prst="rect">
            <a:avLst/>
          </a:prstGeom>
        </p:spPr>
      </p:pic>
      <p:pic>
        <p:nvPicPr>
          <p:cNvPr id="11" name="076363">
            <a:hlinkClick r:id="" action="ppaction://media"/>
            <a:extLst>
              <a:ext uri="{FF2B5EF4-FFF2-40B4-BE49-F238E27FC236}">
                <a16:creationId xmlns:a16="http://schemas.microsoft.com/office/drawing/2014/main" id="{AED6BCDD-E59B-41CC-B5F8-6ED023C838E1}"/>
              </a:ext>
            </a:extLst>
          </p:cNvPr>
          <p:cNvPicPr>
            <a:picLocks noChangeAspect="1"/>
          </p:cNvPicPr>
          <p:nvPr>
            <a:audioFile r:link="rId1"/>
            <p:extLst>
              <p:ext uri="{DAA4B4D4-6D71-4841-9C94-3DE7FCFB9230}">
                <p14:media xmlns:p14="http://schemas.microsoft.com/office/powerpoint/2010/main" r:embed="rId3">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4413" y="2256357"/>
            <a:ext cx="609600" cy="609600"/>
          </a:xfrm>
          <a:prstGeom prst="rect">
            <a:avLst/>
          </a:prstGeom>
        </p:spPr>
      </p:pic>
      <p:pic>
        <p:nvPicPr>
          <p:cNvPr id="12" name="086040">
            <a:hlinkClick r:id="" action="ppaction://media"/>
            <a:extLst>
              <a:ext uri="{FF2B5EF4-FFF2-40B4-BE49-F238E27FC236}">
                <a16:creationId xmlns:a16="http://schemas.microsoft.com/office/drawing/2014/main" id="{5C890493-43C8-45B8-AE04-5DA4F638ABB4}"/>
              </a:ext>
            </a:extLst>
          </p:cNvPr>
          <p:cNvPicPr>
            <a:picLocks noChangeAspect="1"/>
          </p:cNvPicPr>
          <p:nvPr>
            <a:audioFile r:link="rId1"/>
            <p:extLst>
              <p:ext uri="{DAA4B4D4-6D71-4841-9C94-3DE7FCFB9230}">
                <p14:media xmlns:p14="http://schemas.microsoft.com/office/powerpoint/2010/main" r:embed="rId4">
                  <p14:trim end="24014.62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016701" y="2254645"/>
            <a:ext cx="609600" cy="609600"/>
          </a:xfrm>
          <a:prstGeom prst="rect">
            <a:avLst/>
          </a:prstGeom>
        </p:spPr>
      </p:pic>
      <p:pic>
        <p:nvPicPr>
          <p:cNvPr id="13" name="035184">
            <a:hlinkClick r:id="" action="ppaction://media"/>
            <a:extLst>
              <a:ext uri="{FF2B5EF4-FFF2-40B4-BE49-F238E27FC236}">
                <a16:creationId xmlns:a16="http://schemas.microsoft.com/office/drawing/2014/main" id="{7E52F437-F8C0-495D-97A7-1C63C88008A6}"/>
              </a:ext>
            </a:extLst>
          </p:cNvPr>
          <p:cNvPicPr>
            <a:picLocks noChangeAspect="1"/>
          </p:cNvPicPr>
          <p:nvPr>
            <a:audioFile r:link="rId1"/>
            <p:extLst>
              <p:ext uri="{DAA4B4D4-6D71-4841-9C94-3DE7FCFB9230}">
                <p14:media xmlns:p14="http://schemas.microsoft.com/office/powerpoint/2010/main" r:embed="rId5">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938989" y="2249487"/>
            <a:ext cx="609600" cy="609600"/>
          </a:xfrm>
          <a:prstGeom prst="rect">
            <a:avLst/>
          </a:prstGeom>
        </p:spPr>
      </p:pic>
    </p:spTree>
    <p:extLst>
      <p:ext uri="{BB962C8B-B14F-4D97-AF65-F5344CB8AC3E}">
        <p14:creationId xmlns:p14="http://schemas.microsoft.com/office/powerpoint/2010/main" val="645452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nextCondLst>
                <p:cond evt="onClick" delay="0">
                  <p:tgtEl>
                    <p:spTgt spid="11"/>
                  </p:tgtEl>
                </p:cond>
              </p:nextCondLst>
            </p:seq>
            <p:audio>
              <p:cMediaNode vol="13636">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16667">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2"/>
                                        </p:tgtEl>
                                      </p:cBhvr>
                                    </p:cmd>
                                  </p:childTnLst>
                                </p:cTn>
                              </p:par>
                            </p:childTnLst>
                          </p:cTn>
                        </p:par>
                      </p:childTnLst>
                    </p:cTn>
                  </p:par>
                </p:childTnLst>
              </p:cTn>
              <p:nextCondLst>
                <p:cond evt="onClick" delay="0">
                  <p:tgtEl>
                    <p:spTgt spid="12"/>
                  </p:tgtEl>
                </p:cond>
              </p:nextCondLst>
            </p:seq>
            <p:audio>
              <p:cMediaNode vol="18182">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13"/>
                                        </p:tgtEl>
                                      </p:cBhvr>
                                    </p:cmd>
                                  </p:childTnLst>
                                </p:cTn>
                              </p:par>
                            </p:childTnLst>
                          </p:cTn>
                        </p:par>
                      </p:childTnLst>
                    </p:cTn>
                  </p:par>
                </p:childTnLst>
              </p:cTn>
              <p:nextCondLst>
                <p:cond evt="onClick" delay="0">
                  <p:tgtEl>
                    <p:spTgt spid="13"/>
                  </p:tgtEl>
                </p:cond>
              </p:nextCondLst>
            </p:seq>
            <p:audio>
              <p:cMediaNode vol="20000">
                <p:cTn id="25"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8">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294" name="Group 136">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8" name="Rectangle 137">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2292" name="Picture 4" descr="Human brain vs Artificial Neural Network - RedTechWeb">
            <a:extLst>
              <a:ext uri="{FF2B5EF4-FFF2-40B4-BE49-F238E27FC236}">
                <a16:creationId xmlns:a16="http://schemas.microsoft.com/office/drawing/2014/main" id="{21037A81-E69A-4343-B669-BC37556B40F1}"/>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t="10140" b="5566"/>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2295" name="Group 140">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2"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63"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64"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65"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6"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4" name="Group 143">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57"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58"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59"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0"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61"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2"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45" name="Group 144">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3"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54"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55"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6"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46" name="Group 145">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7"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48"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49"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0"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1"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52"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5433DFAF-76CF-4A12-8508-B9F52F40355F}"/>
              </a:ext>
            </a:extLst>
          </p:cNvPr>
          <p:cNvSpPr>
            <a:spLocks noGrp="1"/>
          </p:cNvSpPr>
          <p:nvPr>
            <p:ph type="title"/>
          </p:nvPr>
        </p:nvSpPr>
        <p:spPr>
          <a:xfrm>
            <a:off x="1143001" y="1007533"/>
            <a:ext cx="9905998" cy="1092200"/>
          </a:xfrm>
        </p:spPr>
        <p:txBody>
          <a:bodyPr>
            <a:normAutofit/>
          </a:bodyPr>
          <a:lstStyle/>
          <a:p>
            <a:pPr algn="ctr"/>
            <a:r>
              <a:rPr lang="en-US" dirty="0"/>
              <a:t>Human vs model – difficult tracks</a:t>
            </a:r>
          </a:p>
        </p:txBody>
      </p:sp>
      <p:graphicFrame>
        <p:nvGraphicFramePr>
          <p:cNvPr id="8" name="Table 8">
            <a:extLst>
              <a:ext uri="{FF2B5EF4-FFF2-40B4-BE49-F238E27FC236}">
                <a16:creationId xmlns:a16="http://schemas.microsoft.com/office/drawing/2014/main" id="{6D10068E-58A4-4063-A4D7-1A6C511B52CD}"/>
              </a:ext>
            </a:extLst>
          </p:cNvPr>
          <p:cNvGraphicFramePr>
            <a:graphicFrameLocks noGrp="1"/>
          </p:cNvGraphicFramePr>
          <p:nvPr>
            <p:ph idx="1"/>
          </p:nvPr>
        </p:nvGraphicFramePr>
        <p:xfrm>
          <a:off x="1141413" y="2249488"/>
          <a:ext cx="9906000" cy="2439668"/>
        </p:xfrm>
        <a:graphic>
          <a:graphicData uri="http://schemas.openxmlformats.org/drawingml/2006/table">
            <a:tbl>
              <a:tblPr firstRow="1" bandRow="1">
                <a:tableStyleId>{7DF18680-E054-41AD-8BC1-D1AEF772440D}</a:tableStyleId>
              </a:tblPr>
              <a:tblGrid>
                <a:gridCol w="1981200">
                  <a:extLst>
                    <a:ext uri="{9D8B030D-6E8A-4147-A177-3AD203B41FA5}">
                      <a16:colId xmlns:a16="http://schemas.microsoft.com/office/drawing/2014/main" val="59014154"/>
                    </a:ext>
                  </a:extLst>
                </a:gridCol>
                <a:gridCol w="1981200">
                  <a:extLst>
                    <a:ext uri="{9D8B030D-6E8A-4147-A177-3AD203B41FA5}">
                      <a16:colId xmlns:a16="http://schemas.microsoft.com/office/drawing/2014/main" val="3491603176"/>
                    </a:ext>
                  </a:extLst>
                </a:gridCol>
                <a:gridCol w="1981200">
                  <a:extLst>
                    <a:ext uri="{9D8B030D-6E8A-4147-A177-3AD203B41FA5}">
                      <a16:colId xmlns:a16="http://schemas.microsoft.com/office/drawing/2014/main" val="2248136235"/>
                    </a:ext>
                  </a:extLst>
                </a:gridCol>
                <a:gridCol w="1981200">
                  <a:extLst>
                    <a:ext uri="{9D8B030D-6E8A-4147-A177-3AD203B41FA5}">
                      <a16:colId xmlns:a16="http://schemas.microsoft.com/office/drawing/2014/main" val="2684498309"/>
                    </a:ext>
                  </a:extLst>
                </a:gridCol>
                <a:gridCol w="1981200">
                  <a:extLst>
                    <a:ext uri="{9D8B030D-6E8A-4147-A177-3AD203B41FA5}">
                      <a16:colId xmlns:a16="http://schemas.microsoft.com/office/drawing/2014/main" val="535948013"/>
                    </a:ext>
                  </a:extLst>
                </a:gridCol>
              </a:tblGrid>
              <a:tr h="609917">
                <a:tc>
                  <a:txBody>
                    <a:bodyPr/>
                    <a:lstStyle/>
                    <a:p>
                      <a:pPr algn="ctr"/>
                      <a:r>
                        <a:rPr lang="en-US" dirty="0"/>
                        <a:t>Label</a:t>
                      </a:r>
                    </a:p>
                  </a:txBody>
                  <a:tcPr anchor="ctr"/>
                </a:tc>
                <a:tc>
                  <a:txBody>
                    <a:bodyPr/>
                    <a:lstStyle/>
                    <a:p>
                      <a:pPr algn="l"/>
                      <a:r>
                        <a:rPr lang="en-US" dirty="0"/>
                        <a:t>Track 1</a:t>
                      </a:r>
                    </a:p>
                  </a:txBody>
                  <a:tcPr anchor="ctr"/>
                </a:tc>
                <a:tc>
                  <a:txBody>
                    <a:bodyPr/>
                    <a:lstStyle/>
                    <a:p>
                      <a:pPr algn="l"/>
                      <a:r>
                        <a:rPr lang="en-US" dirty="0"/>
                        <a:t>Track 2</a:t>
                      </a:r>
                    </a:p>
                  </a:txBody>
                  <a:tcPr anchor="ctr"/>
                </a:tc>
                <a:tc>
                  <a:txBody>
                    <a:bodyPr/>
                    <a:lstStyle/>
                    <a:p>
                      <a:pPr algn="l"/>
                      <a:r>
                        <a:rPr lang="en-US" dirty="0"/>
                        <a:t>Track 3</a:t>
                      </a:r>
                    </a:p>
                  </a:txBody>
                  <a:tcPr anchor="ctr"/>
                </a:tc>
                <a:tc>
                  <a:txBody>
                    <a:bodyPr/>
                    <a:lstStyle/>
                    <a:p>
                      <a:pPr algn="l"/>
                      <a:r>
                        <a:rPr lang="en-US" dirty="0"/>
                        <a:t>Track 4</a:t>
                      </a:r>
                    </a:p>
                  </a:txBody>
                  <a:tcPr anchor="ctr"/>
                </a:tc>
                <a:extLst>
                  <a:ext uri="{0D108BD9-81ED-4DB2-BD59-A6C34878D82A}">
                    <a16:rowId xmlns:a16="http://schemas.microsoft.com/office/drawing/2014/main" val="1437776014"/>
                  </a:ext>
                </a:extLst>
              </a:tr>
              <a:tr h="609917">
                <a:tc>
                  <a:txBody>
                    <a:bodyPr/>
                    <a:lstStyle/>
                    <a:p>
                      <a:pPr algn="ctr"/>
                      <a:r>
                        <a:rPr lang="en-US" dirty="0"/>
                        <a:t>True</a:t>
                      </a:r>
                    </a:p>
                  </a:txBody>
                  <a:tcPr anchor="ctr"/>
                </a:tc>
                <a:tc>
                  <a:txBody>
                    <a:bodyPr/>
                    <a:lstStyle/>
                    <a:p>
                      <a:pPr algn="ctr"/>
                      <a:r>
                        <a:rPr lang="en-US" dirty="0"/>
                        <a:t>Folk</a:t>
                      </a:r>
                    </a:p>
                  </a:txBody>
                  <a:tcPr anchor="ctr"/>
                </a:tc>
                <a:tc>
                  <a:txBody>
                    <a:bodyPr/>
                    <a:lstStyle/>
                    <a:p>
                      <a:pPr algn="ctr"/>
                      <a:r>
                        <a:rPr lang="en-US" dirty="0"/>
                        <a:t>Instrumental</a:t>
                      </a:r>
                    </a:p>
                  </a:txBody>
                  <a:tcPr anchor="ctr"/>
                </a:tc>
                <a:tc>
                  <a:txBody>
                    <a:bodyPr/>
                    <a:lstStyle/>
                    <a:p>
                      <a:pPr algn="ctr"/>
                      <a:r>
                        <a:rPr lang="en-US" dirty="0"/>
                        <a:t>Instrumental</a:t>
                      </a:r>
                    </a:p>
                  </a:txBody>
                  <a:tcPr anchor="ctr"/>
                </a:tc>
                <a:tc>
                  <a:txBody>
                    <a:bodyPr/>
                    <a:lstStyle/>
                    <a:p>
                      <a:pPr algn="ctr"/>
                      <a:r>
                        <a:rPr lang="en-US" dirty="0"/>
                        <a:t>Pop</a:t>
                      </a:r>
                    </a:p>
                  </a:txBody>
                  <a:tcPr anchor="ctr"/>
                </a:tc>
                <a:extLst>
                  <a:ext uri="{0D108BD9-81ED-4DB2-BD59-A6C34878D82A}">
                    <a16:rowId xmlns:a16="http://schemas.microsoft.com/office/drawing/2014/main" val="671899176"/>
                  </a:ext>
                </a:extLst>
              </a:tr>
              <a:tr h="609917">
                <a:tc>
                  <a:txBody>
                    <a:bodyPr/>
                    <a:lstStyle/>
                    <a:p>
                      <a:pPr algn="ctr"/>
                      <a:r>
                        <a:rPr lang="en-US" dirty="0"/>
                        <a:t>Predicted</a:t>
                      </a:r>
                    </a:p>
                  </a:txBody>
                  <a:tcPr anchor="ctr"/>
                </a:tc>
                <a:tc>
                  <a:txBody>
                    <a:bodyPr/>
                    <a:lstStyle/>
                    <a:p>
                      <a:pPr algn="ctr"/>
                      <a:r>
                        <a:rPr lang="en-US" dirty="0"/>
                        <a:t>Instrumental</a:t>
                      </a:r>
                    </a:p>
                  </a:txBody>
                  <a:tcPr anchor="ctr"/>
                </a:tc>
                <a:tc>
                  <a:txBody>
                    <a:bodyPr/>
                    <a:lstStyle/>
                    <a:p>
                      <a:pPr algn="ctr"/>
                      <a:r>
                        <a:rPr lang="en-US" dirty="0"/>
                        <a:t>Folk</a:t>
                      </a:r>
                    </a:p>
                  </a:txBody>
                  <a:tcPr anchor="ctr"/>
                </a:tc>
                <a:tc>
                  <a:txBody>
                    <a:bodyPr/>
                    <a:lstStyle/>
                    <a:p>
                      <a:pPr algn="ctr"/>
                      <a:r>
                        <a:rPr lang="en-US" dirty="0"/>
                        <a:t>Experimental</a:t>
                      </a:r>
                    </a:p>
                  </a:txBody>
                  <a:tcPr anchor="ctr"/>
                </a:tc>
                <a:tc>
                  <a:txBody>
                    <a:bodyPr/>
                    <a:lstStyle/>
                    <a:p>
                      <a:pPr algn="ctr"/>
                      <a:r>
                        <a:rPr lang="en-US" dirty="0"/>
                        <a:t>Experimental</a:t>
                      </a:r>
                    </a:p>
                  </a:txBody>
                  <a:tcPr anchor="ctr"/>
                </a:tc>
                <a:extLst>
                  <a:ext uri="{0D108BD9-81ED-4DB2-BD59-A6C34878D82A}">
                    <a16:rowId xmlns:a16="http://schemas.microsoft.com/office/drawing/2014/main" val="352045261"/>
                  </a:ext>
                </a:extLst>
              </a:tr>
              <a:tr h="609917">
                <a:tc>
                  <a:txBody>
                    <a:bodyPr/>
                    <a:lstStyle/>
                    <a:p>
                      <a:pPr algn="ctr"/>
                      <a:r>
                        <a:rPr lang="en-US" dirty="0"/>
                        <a:t>Dylan</a:t>
                      </a:r>
                    </a:p>
                  </a:txBody>
                  <a:tcPr anchor="ctr"/>
                </a:tc>
                <a:tc>
                  <a:txBody>
                    <a:bodyPr/>
                    <a:lstStyle/>
                    <a:p>
                      <a:pPr algn="ctr"/>
                      <a:r>
                        <a:rPr lang="en-US" dirty="0"/>
                        <a:t>Experimental</a:t>
                      </a:r>
                    </a:p>
                  </a:txBody>
                  <a:tcPr anchor="ctr"/>
                </a:tc>
                <a:tc>
                  <a:txBody>
                    <a:bodyPr/>
                    <a:lstStyle/>
                    <a:p>
                      <a:pPr algn="ctr"/>
                      <a:r>
                        <a:rPr lang="en-US" dirty="0"/>
                        <a:t>Folk</a:t>
                      </a:r>
                    </a:p>
                  </a:txBody>
                  <a:tcPr anchor="ctr"/>
                </a:tc>
                <a:tc>
                  <a:txBody>
                    <a:bodyPr/>
                    <a:lstStyle/>
                    <a:p>
                      <a:pPr algn="ctr"/>
                      <a:r>
                        <a:rPr lang="en-US" dirty="0"/>
                        <a:t>Electronic</a:t>
                      </a:r>
                    </a:p>
                  </a:txBody>
                  <a:tcPr anchor="ctr"/>
                </a:tc>
                <a:tc>
                  <a:txBody>
                    <a:bodyPr/>
                    <a:lstStyle/>
                    <a:p>
                      <a:pPr algn="ctr"/>
                      <a:r>
                        <a:rPr lang="en-US" dirty="0"/>
                        <a:t>Hip-Hop</a:t>
                      </a:r>
                    </a:p>
                  </a:txBody>
                  <a:tcPr anchor="ctr"/>
                </a:tc>
                <a:extLst>
                  <a:ext uri="{0D108BD9-81ED-4DB2-BD59-A6C34878D82A}">
                    <a16:rowId xmlns:a16="http://schemas.microsoft.com/office/drawing/2014/main" val="1133715070"/>
                  </a:ext>
                </a:extLst>
              </a:tr>
            </a:tbl>
          </a:graphicData>
        </a:graphic>
      </p:graphicFrame>
      <p:pic>
        <p:nvPicPr>
          <p:cNvPr id="10" name="010381">
            <a:hlinkClick r:id="" action="ppaction://media"/>
            <a:extLst>
              <a:ext uri="{FF2B5EF4-FFF2-40B4-BE49-F238E27FC236}">
                <a16:creationId xmlns:a16="http://schemas.microsoft.com/office/drawing/2014/main" id="{D82CAD8D-3D8F-4FFC-AECD-6841C4B7FC86}"/>
              </a:ext>
            </a:extLst>
          </p:cNvPr>
          <p:cNvPicPr>
            <a:picLocks noChangeAspect="1"/>
          </p:cNvPicPr>
          <p:nvPr>
            <a:audioFile r:link="rId1"/>
            <p:extLst>
              <p:ext uri="{DAA4B4D4-6D71-4841-9C94-3DE7FCFB9230}">
                <p14:media xmlns:p14="http://schemas.microsoft.com/office/powerpoint/2010/main" r:embed="rId2">
                  <p14:trim end="24014.6562"/>
                </p14:media>
              </p:ext>
            </p:extLst>
          </p:nvPr>
        </p:nvPicPr>
        <p:blipFill>
          <a:blip r:embed="rId11">
            <a:grayscl/>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172125" y="2256357"/>
            <a:ext cx="609600" cy="609600"/>
          </a:xfrm>
          <a:prstGeom prst="rect">
            <a:avLst/>
          </a:prstGeom>
        </p:spPr>
      </p:pic>
      <p:pic>
        <p:nvPicPr>
          <p:cNvPr id="11" name="076363">
            <a:hlinkClick r:id="" action="ppaction://media"/>
            <a:extLst>
              <a:ext uri="{FF2B5EF4-FFF2-40B4-BE49-F238E27FC236}">
                <a16:creationId xmlns:a16="http://schemas.microsoft.com/office/drawing/2014/main" id="{AED6BCDD-E59B-41CC-B5F8-6ED023C838E1}"/>
              </a:ext>
            </a:extLst>
          </p:cNvPr>
          <p:cNvPicPr>
            <a:picLocks noChangeAspect="1"/>
          </p:cNvPicPr>
          <p:nvPr>
            <a:audioFile r:link="rId1"/>
            <p:extLst>
              <p:ext uri="{DAA4B4D4-6D71-4841-9C94-3DE7FCFB9230}">
                <p14:media xmlns:p14="http://schemas.microsoft.com/office/powerpoint/2010/main" r:embed="rId3">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6094413" y="2256357"/>
            <a:ext cx="609600" cy="609600"/>
          </a:xfrm>
          <a:prstGeom prst="rect">
            <a:avLst/>
          </a:prstGeom>
        </p:spPr>
      </p:pic>
      <p:pic>
        <p:nvPicPr>
          <p:cNvPr id="12" name="086040">
            <a:hlinkClick r:id="" action="ppaction://media"/>
            <a:extLst>
              <a:ext uri="{FF2B5EF4-FFF2-40B4-BE49-F238E27FC236}">
                <a16:creationId xmlns:a16="http://schemas.microsoft.com/office/drawing/2014/main" id="{5C890493-43C8-45B8-AE04-5DA4F638ABB4}"/>
              </a:ext>
            </a:extLst>
          </p:cNvPr>
          <p:cNvPicPr>
            <a:picLocks noChangeAspect="1"/>
          </p:cNvPicPr>
          <p:nvPr>
            <a:audioFile r:link="rId1"/>
            <p:extLst>
              <p:ext uri="{DAA4B4D4-6D71-4841-9C94-3DE7FCFB9230}">
                <p14:media xmlns:p14="http://schemas.microsoft.com/office/powerpoint/2010/main" r:embed="rId4">
                  <p14:trim end="24014.62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8016701" y="2254645"/>
            <a:ext cx="609600" cy="609600"/>
          </a:xfrm>
          <a:prstGeom prst="rect">
            <a:avLst/>
          </a:prstGeom>
        </p:spPr>
      </p:pic>
      <p:pic>
        <p:nvPicPr>
          <p:cNvPr id="13" name="035184">
            <a:hlinkClick r:id="" action="ppaction://media"/>
            <a:extLst>
              <a:ext uri="{FF2B5EF4-FFF2-40B4-BE49-F238E27FC236}">
                <a16:creationId xmlns:a16="http://schemas.microsoft.com/office/drawing/2014/main" id="{7E52F437-F8C0-495D-97A7-1C63C88008A6}"/>
              </a:ext>
            </a:extLst>
          </p:cNvPr>
          <p:cNvPicPr>
            <a:picLocks noChangeAspect="1"/>
          </p:cNvPicPr>
          <p:nvPr>
            <a:audioFile r:link="rId1"/>
            <p:extLst>
              <p:ext uri="{DAA4B4D4-6D71-4841-9C94-3DE7FCFB9230}">
                <p14:media xmlns:p14="http://schemas.microsoft.com/office/powerpoint/2010/main" r:embed="rId5">
                  <p14:trim end="24014.675"/>
                </p14:media>
              </p:ext>
            </p:extLst>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9938989" y="2249487"/>
            <a:ext cx="609600" cy="609600"/>
          </a:xfrm>
          <a:prstGeom prst="rect">
            <a:avLst/>
          </a:prstGeom>
        </p:spPr>
      </p:pic>
    </p:spTree>
    <p:extLst>
      <p:ext uri="{BB962C8B-B14F-4D97-AF65-F5344CB8AC3E}">
        <p14:creationId xmlns:p14="http://schemas.microsoft.com/office/powerpoint/2010/main" val="2062009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11"/>
                                        </p:tgtEl>
                                      </p:cBhvr>
                                    </p:cmd>
                                  </p:childTnLst>
                                </p:cTn>
                              </p:par>
                            </p:childTnLst>
                          </p:cTn>
                        </p:par>
                      </p:childTnLst>
                    </p:cTn>
                  </p:par>
                </p:childTnLst>
              </p:cTn>
              <p:nextCondLst>
                <p:cond evt="onClick" delay="0">
                  <p:tgtEl>
                    <p:spTgt spid="11"/>
                  </p:tgtEl>
                </p:cond>
              </p:nextCondLst>
            </p:seq>
            <p:audio>
              <p:cMediaNode vol="13636">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16667">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2"/>
                                        </p:tgtEl>
                                      </p:cBhvr>
                                    </p:cmd>
                                  </p:childTnLst>
                                </p:cTn>
                              </p:par>
                            </p:childTnLst>
                          </p:cTn>
                        </p:par>
                      </p:childTnLst>
                    </p:cTn>
                  </p:par>
                </p:childTnLst>
              </p:cTn>
              <p:nextCondLst>
                <p:cond evt="onClick" delay="0">
                  <p:tgtEl>
                    <p:spTgt spid="12"/>
                  </p:tgtEl>
                </p:cond>
              </p:nextCondLst>
            </p:seq>
            <p:audio>
              <p:cMediaNode vol="18182">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13"/>
                                        </p:tgtEl>
                                      </p:cBhvr>
                                    </p:cmd>
                                  </p:childTnLst>
                                </p:cTn>
                              </p:par>
                            </p:childTnLst>
                          </p:cTn>
                        </p:par>
                      </p:childTnLst>
                    </p:cTn>
                  </p:par>
                </p:childTnLst>
              </p:cTn>
              <p:nextCondLst>
                <p:cond evt="onClick" delay="0">
                  <p:tgtEl>
                    <p:spTgt spid="13"/>
                  </p:tgtEl>
                </p:cond>
              </p:nextCondLst>
            </p:seq>
            <p:audio>
              <p:cMediaNode vol="20000">
                <p:cTn id="25"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2">
            <a:extLst>
              <a:ext uri="{FF2B5EF4-FFF2-40B4-BE49-F238E27FC236}">
                <a16:creationId xmlns:a16="http://schemas.microsoft.com/office/drawing/2014/main" id="{8F82AAAE-07C5-4DDD-BE00-2A600DB75CA1}"/>
              </a:ext>
              <a:ext uri="{C183D7F6-B498-43B3-948B-1728B52AA6E4}">
                <adec:decorative xmlns:adec="http://schemas.microsoft.com/office/drawing/2017/decorative" val="0"/>
              </a:ext>
            </a:extLst>
          </p:cNvPr>
          <p:cNvPicPr>
            <a:picLocks noChangeAspect="1" noChangeArrowheads="1"/>
          </p:cNvPicPr>
          <p:nvPr/>
        </p:nvPicPr>
        <p:blipFill rotWithShape="1">
          <a:blip r:embed="rId5">
            <a:duotone>
              <a:prstClr val="black"/>
              <a:schemeClr val="accent5">
                <a:tint val="45000"/>
                <a:satMod val="400000"/>
              </a:schemeClr>
            </a:duotone>
            <a:alphaModFix/>
            <a:extLst>
              <a:ext uri="{28A0092B-C50C-407E-A947-70E740481C1C}">
                <a14:useLocalDpi xmlns:a14="http://schemas.microsoft.com/office/drawing/2010/main" val="0"/>
              </a:ext>
            </a:extLst>
          </a:blip>
          <a:srcRect r="34686"/>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6"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7"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8"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9"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0"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9" name="Group 18">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7"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8"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9"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0"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1"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2"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3"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5"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006D6CF9-3A0D-4539-BC0B-CED216CC1C98}"/>
              </a:ext>
            </a:extLst>
          </p:cNvPr>
          <p:cNvSpPr>
            <a:spLocks noGrp="1"/>
          </p:cNvSpPr>
          <p:nvPr>
            <p:ph type="title"/>
          </p:nvPr>
        </p:nvSpPr>
        <p:spPr>
          <a:xfrm>
            <a:off x="1143001" y="1007533"/>
            <a:ext cx="9905998" cy="1092200"/>
          </a:xfrm>
        </p:spPr>
        <p:txBody>
          <a:bodyPr>
            <a:normAutofit/>
          </a:bodyPr>
          <a:lstStyle/>
          <a:p>
            <a:pPr algn="ctr"/>
            <a:r>
              <a:rPr lang="en-US"/>
              <a:t>Future Steps</a:t>
            </a:r>
          </a:p>
        </p:txBody>
      </p:sp>
      <p:sp>
        <p:nvSpPr>
          <p:cNvPr id="3" name="Content Placeholder 2">
            <a:extLst>
              <a:ext uri="{FF2B5EF4-FFF2-40B4-BE49-F238E27FC236}">
                <a16:creationId xmlns:a16="http://schemas.microsoft.com/office/drawing/2014/main" id="{6A04A2D1-5CE4-4BD4-81EE-0434950E1F10}"/>
              </a:ext>
            </a:extLst>
          </p:cNvPr>
          <p:cNvSpPr>
            <a:spLocks noGrp="1"/>
          </p:cNvSpPr>
          <p:nvPr>
            <p:ph idx="1"/>
          </p:nvPr>
        </p:nvSpPr>
        <p:spPr>
          <a:xfrm>
            <a:off x="1143001" y="2252134"/>
            <a:ext cx="9905999" cy="3454399"/>
          </a:xfrm>
        </p:spPr>
        <p:txBody>
          <a:bodyPr anchor="ctr">
            <a:normAutofit/>
          </a:bodyPr>
          <a:lstStyle/>
          <a:p>
            <a:r>
              <a:rPr lang="en-US" sz="2000" dirty="0"/>
              <a:t>Ensemble model using both neural networks</a:t>
            </a:r>
          </a:p>
          <a:p>
            <a:r>
              <a:rPr lang="en-US" sz="2000" dirty="0"/>
              <a:t>Larger sample size</a:t>
            </a:r>
          </a:p>
          <a:p>
            <a:r>
              <a:rPr lang="en-US" sz="2000" dirty="0"/>
              <a:t>Access to full song might yield better results</a:t>
            </a:r>
          </a:p>
          <a:p>
            <a:endParaRPr lang="en-US" sz="2000" dirty="0"/>
          </a:p>
          <a:p>
            <a:endParaRPr lang="en-US" sz="2000" dirty="0"/>
          </a:p>
        </p:txBody>
      </p:sp>
    </p:spTree>
    <p:extLst>
      <p:ext uri="{BB962C8B-B14F-4D97-AF65-F5344CB8AC3E}">
        <p14:creationId xmlns:p14="http://schemas.microsoft.com/office/powerpoint/2010/main" val="367333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66C4DAD-793F-47E5-B97D-A4709EBE83D6}"/>
              </a:ext>
            </a:extLst>
          </p:cNvPr>
          <p:cNvSpPr>
            <a:spLocks noGrp="1"/>
          </p:cNvSpPr>
          <p:nvPr>
            <p:ph type="title"/>
          </p:nvPr>
        </p:nvSpPr>
        <p:spPr>
          <a:xfrm>
            <a:off x="1019015" y="1093787"/>
            <a:ext cx="3059969" cy="4697413"/>
          </a:xfrm>
        </p:spPr>
        <p:txBody>
          <a:bodyPr>
            <a:normAutofit/>
          </a:bodyPr>
          <a:lstStyle/>
          <a:p>
            <a:r>
              <a:rPr lang="en-US" dirty="0"/>
              <a:t>References</a:t>
            </a:r>
          </a:p>
        </p:txBody>
      </p:sp>
      <p:sp useBgFill="1">
        <p:nvSpPr>
          <p:cNvPr id="7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Content Placeholder 2">
            <a:extLst>
              <a:ext uri="{FF2B5EF4-FFF2-40B4-BE49-F238E27FC236}">
                <a16:creationId xmlns:a16="http://schemas.microsoft.com/office/drawing/2014/main" id="{4B120AE4-B4EB-4C02-9635-06D11BC58405}"/>
              </a:ext>
            </a:extLst>
          </p:cNvPr>
          <p:cNvSpPr>
            <a:spLocks noGrp="1"/>
          </p:cNvSpPr>
          <p:nvPr>
            <p:ph idx="1"/>
          </p:nvPr>
        </p:nvSpPr>
        <p:spPr>
          <a:xfrm>
            <a:off x="5215467" y="1093788"/>
            <a:ext cx="5831944" cy="4697413"/>
          </a:xfrm>
        </p:spPr>
        <p:txBody>
          <a:bodyPr>
            <a:normAutofit/>
          </a:bodyPr>
          <a:lstStyle/>
          <a:p>
            <a:r>
              <a:rPr lang="en-US" dirty="0"/>
              <a:t>Data:             </a:t>
            </a:r>
            <a:r>
              <a:rPr lang="en-US" dirty="0">
                <a:hlinkClick r:id="rId3"/>
              </a:rPr>
              <a:t>https://github.com/mdeff/fma</a:t>
            </a:r>
            <a:endParaRPr lang="en-US" dirty="0"/>
          </a:p>
          <a:p>
            <a:r>
              <a:rPr lang="en-US" dirty="0"/>
              <a:t>Mel-Spectrogram: </a:t>
            </a:r>
            <a:r>
              <a:rPr lang="en-US" dirty="0">
                <a:hlinkClick r:id="rId4"/>
              </a:rPr>
              <a:t>https://medium.com/@priya.dwivedi</a:t>
            </a:r>
            <a:endParaRPr lang="en-US" dirty="0"/>
          </a:p>
          <a:p>
            <a:r>
              <a:rPr lang="en-US" dirty="0"/>
              <a:t>CRNN: </a:t>
            </a:r>
            <a:r>
              <a:rPr lang="en-US" dirty="0">
                <a:hlinkClick r:id="rId5"/>
              </a:rPr>
              <a:t>https://arxiv.org/pdf/1609.04243.pdf</a:t>
            </a:r>
            <a:endParaRPr lang="en-US" dirty="0"/>
          </a:p>
          <a:p>
            <a:r>
              <a:rPr lang="en-US" dirty="0"/>
              <a:t>CNN RNN Parallel: </a:t>
            </a:r>
            <a:r>
              <a:rPr lang="en-US" dirty="0">
                <a:hlinkClick r:id="rId6"/>
              </a:rPr>
              <a:t>https://arxiv.org/abs/1712.08370</a:t>
            </a:r>
            <a:endParaRPr lang="en-US" dirty="0"/>
          </a:p>
          <a:p>
            <a:endParaRPr lang="en-US" dirty="0"/>
          </a:p>
        </p:txBody>
      </p:sp>
    </p:spTree>
    <p:extLst>
      <p:ext uri="{BB962C8B-B14F-4D97-AF65-F5344CB8AC3E}">
        <p14:creationId xmlns:p14="http://schemas.microsoft.com/office/powerpoint/2010/main" val="221852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2" name="Group 9">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4" name="Subtitle 3">
            <a:extLst>
              <a:ext uri="{FF2B5EF4-FFF2-40B4-BE49-F238E27FC236}">
                <a16:creationId xmlns:a16="http://schemas.microsoft.com/office/drawing/2014/main" id="{D5B953BC-5031-47D0-A0D5-6DAE0E0FC5C6}"/>
              </a:ext>
            </a:extLst>
          </p:cNvPr>
          <p:cNvSpPr>
            <a:spLocks noGrp="1"/>
          </p:cNvSpPr>
          <p:nvPr>
            <p:ph type="subTitle" idx="1"/>
          </p:nvPr>
        </p:nvSpPr>
        <p:spPr>
          <a:xfrm>
            <a:off x="6794352" y="2741012"/>
            <a:ext cx="2942306" cy="1655762"/>
          </a:xfrm>
        </p:spPr>
        <p:txBody>
          <a:bodyPr>
            <a:normAutofit lnSpcReduction="10000"/>
          </a:bodyPr>
          <a:lstStyle/>
          <a:p>
            <a:pPr>
              <a:lnSpc>
                <a:spcPct val="110000"/>
              </a:lnSpc>
            </a:pPr>
            <a:r>
              <a:rPr lang="en-US" sz="2400" dirty="0"/>
              <a:t>David diaz-paez</a:t>
            </a:r>
          </a:p>
          <a:p>
            <a:pPr>
              <a:lnSpc>
                <a:spcPct val="110000"/>
              </a:lnSpc>
            </a:pPr>
            <a:r>
              <a:rPr lang="en-US" sz="1700" dirty="0"/>
              <a:t>Data Scientist</a:t>
            </a:r>
          </a:p>
          <a:p>
            <a:pPr>
              <a:lnSpc>
                <a:spcPct val="110000"/>
              </a:lnSpc>
            </a:pPr>
            <a:r>
              <a:rPr lang="en-US" sz="1700" dirty="0">
                <a:hlinkClick r:id="rId5"/>
              </a:rPr>
              <a:t>github.com/ddiaz164</a:t>
            </a:r>
            <a:endParaRPr lang="en-US" sz="1700" dirty="0"/>
          </a:p>
          <a:p>
            <a:pPr>
              <a:lnSpc>
                <a:spcPct val="110000"/>
              </a:lnSpc>
            </a:pPr>
            <a:r>
              <a:rPr lang="en-US" sz="1700" dirty="0">
                <a:hlinkClick r:id="rId6"/>
              </a:rPr>
              <a:t>linkedin.com/in/ddiaz164</a:t>
            </a:r>
            <a:endParaRPr lang="en-US" sz="1700" dirty="0"/>
          </a:p>
          <a:p>
            <a:pPr>
              <a:lnSpc>
                <a:spcPct val="110000"/>
              </a:lnSpc>
            </a:pPr>
            <a:endParaRPr lang="en-US" sz="1700" dirty="0"/>
          </a:p>
        </p:txBody>
      </p:sp>
      <p:pic>
        <p:nvPicPr>
          <p:cNvPr id="83" name="Picture 5">
            <a:extLst>
              <a:ext uri="{FF2B5EF4-FFF2-40B4-BE49-F238E27FC236}">
                <a16:creationId xmlns:a16="http://schemas.microsoft.com/office/drawing/2014/main" id="{50F3E1AB-96AF-4B5D-9FB4-0E71A2E95785}"/>
              </a:ext>
            </a:extLst>
          </p:cNvPr>
          <p:cNvPicPr>
            <a:picLocks noChangeAspect="1"/>
          </p:cNvPicPr>
          <p:nvPr/>
        </p:nvPicPr>
        <p:blipFill rotWithShape="1">
          <a:blip r:embed="rId7"/>
          <a:srcRect l="27340" r="30414"/>
          <a:stretch/>
        </p:blipFill>
        <p:spPr>
          <a:xfrm>
            <a:off x="-5597" y="10"/>
            <a:ext cx="4635583" cy="6857990"/>
          </a:xfrm>
          <a:prstGeom prst="rect">
            <a:avLst/>
          </a:prstGeom>
        </p:spPr>
      </p:pic>
      <p:grpSp>
        <p:nvGrpSpPr>
          <p:cNvPr id="84" name="Group 13">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85" name="Group 69">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1"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91" name="Picture 2" descr="What does the Python logo stand for? - Quora">
            <a:extLst>
              <a:ext uri="{FF2B5EF4-FFF2-40B4-BE49-F238E27FC236}">
                <a16:creationId xmlns:a16="http://schemas.microsoft.com/office/drawing/2014/main" id="{211554A4-741B-408C-8246-E05BFACFC1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8327" y="756545"/>
            <a:ext cx="1257395" cy="120517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pandas - NumFOCUS">
            <a:extLst>
              <a:ext uri="{FF2B5EF4-FFF2-40B4-BE49-F238E27FC236}">
                <a16:creationId xmlns:a16="http://schemas.microsoft.com/office/drawing/2014/main" id="{A3A5E6C4-BCF9-4A61-8A98-C475C18415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7663" y="608808"/>
            <a:ext cx="1499552" cy="14995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8" descr="Learn Python Series (#10) - Matplotlib Part 1">
            <a:extLst>
              <a:ext uri="{FF2B5EF4-FFF2-40B4-BE49-F238E27FC236}">
                <a16:creationId xmlns:a16="http://schemas.microsoft.com/office/drawing/2014/main" id="{8F04FC48-6CB6-4E34-965C-CB147CCC8F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1369" y="2524503"/>
            <a:ext cx="1921531" cy="71730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0" descr="revised logo · Issue #2 · librosa/librosa_media · GitHub">
            <a:extLst>
              <a:ext uri="{FF2B5EF4-FFF2-40B4-BE49-F238E27FC236}">
                <a16:creationId xmlns:a16="http://schemas.microsoft.com/office/drawing/2014/main" id="{D444DB93-02A9-45BE-8AD6-505D2AC55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48984" y="3728585"/>
            <a:ext cx="2069064" cy="85077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2" descr="keras stories | Hacker Noon">
            <a:extLst>
              <a:ext uri="{FF2B5EF4-FFF2-40B4-BE49-F238E27FC236}">
                <a16:creationId xmlns:a16="http://schemas.microsoft.com/office/drawing/2014/main" id="{84BEA4B5-FB65-427A-8202-B6C0B7329A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2468" y="5110591"/>
            <a:ext cx="1696307" cy="94239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4" descr="Python for Data Science - Data speaks, Python listens! - DataFlair">
            <a:extLst>
              <a:ext uri="{FF2B5EF4-FFF2-40B4-BE49-F238E27FC236}">
                <a16:creationId xmlns:a16="http://schemas.microsoft.com/office/drawing/2014/main" id="{A07F667B-FF8C-42AA-98D7-2BF4793E0F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9027" y="4991069"/>
            <a:ext cx="1877503" cy="1135123"/>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6" descr="Visualization Libraries for Machine Learning with Python | Blue Orange">
            <a:extLst>
              <a:ext uri="{FF2B5EF4-FFF2-40B4-BE49-F238E27FC236}">
                <a16:creationId xmlns:a16="http://schemas.microsoft.com/office/drawing/2014/main" id="{272BB8F1-2B97-45EA-9095-21B5B587DB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5371" y="5110592"/>
            <a:ext cx="1682845" cy="94239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8" descr="NumPy logo refresh · Issue #37 · numpy/numpy.org · GitHub">
            <a:extLst>
              <a:ext uri="{FF2B5EF4-FFF2-40B4-BE49-F238E27FC236}">
                <a16:creationId xmlns:a16="http://schemas.microsoft.com/office/drawing/2014/main" id="{4A81E085-DCC1-462F-AA15-A40D521252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88149" y="756545"/>
            <a:ext cx="1257395" cy="1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B90651A-B81C-484A-AE8B-640CF06530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8787" y="2775961"/>
            <a:ext cx="1585864" cy="158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55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4" name="Rectangle 203">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4" name="Title 3">
            <a:extLst>
              <a:ext uri="{FF2B5EF4-FFF2-40B4-BE49-F238E27FC236}">
                <a16:creationId xmlns:a16="http://schemas.microsoft.com/office/drawing/2014/main" id="{5E9CAD24-1C13-45C8-BB7C-CFB0612D8623}"/>
              </a:ext>
            </a:extLst>
          </p:cNvPr>
          <p:cNvSpPr>
            <a:spLocks noGrp="1"/>
          </p:cNvSpPr>
          <p:nvPr>
            <p:ph type="title"/>
          </p:nvPr>
        </p:nvSpPr>
        <p:spPr>
          <a:xfrm>
            <a:off x="7962519" y="618518"/>
            <a:ext cx="3084891" cy="1478570"/>
          </a:xfrm>
        </p:spPr>
        <p:txBody>
          <a:bodyPr>
            <a:normAutofit/>
          </a:bodyPr>
          <a:lstStyle/>
          <a:p>
            <a:r>
              <a:rPr lang="en-US" sz="3200"/>
              <a:t>Audio and machine learning</a:t>
            </a:r>
          </a:p>
        </p:txBody>
      </p:sp>
      <p:pic>
        <p:nvPicPr>
          <p:cNvPr id="198" name="Picture 6" descr="Abstract Technology Chip Processor Background Circuit Board And ...">
            <a:extLst>
              <a:ext uri="{FF2B5EF4-FFF2-40B4-BE49-F238E27FC236}">
                <a16:creationId xmlns:a16="http://schemas.microsoft.com/office/drawing/2014/main" id="{67A5D052-0C80-463B-BDDC-0ABA722DB3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28" r="19925" b="7824"/>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8" name="Rectangle 207">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9"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Rectangle 210">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2"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4"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Rectangle 235">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7"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Rectangle 247">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9"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9232F9E-9041-4AE1-A964-8305940D56AE}"/>
              </a:ext>
            </a:extLst>
          </p:cNvPr>
          <p:cNvSpPr>
            <a:spLocks noGrp="1"/>
          </p:cNvSpPr>
          <p:nvPr>
            <p:ph idx="1"/>
          </p:nvPr>
        </p:nvSpPr>
        <p:spPr>
          <a:xfrm>
            <a:off x="7962519" y="2249487"/>
            <a:ext cx="3084892" cy="3541714"/>
          </a:xfrm>
        </p:spPr>
        <p:txBody>
          <a:bodyPr>
            <a:normAutofit/>
          </a:bodyPr>
          <a:lstStyle/>
          <a:p>
            <a:r>
              <a:rPr lang="en-US" sz="1800"/>
              <a:t>Audio data increasing in importance</a:t>
            </a:r>
          </a:p>
          <a:p>
            <a:r>
              <a:rPr lang="en-US" sz="1800"/>
              <a:t>Virtual assistants</a:t>
            </a:r>
          </a:p>
          <a:p>
            <a:r>
              <a:rPr lang="en-US" sz="1800"/>
              <a:t>Self-driving cars</a:t>
            </a:r>
          </a:p>
          <a:p>
            <a:r>
              <a:rPr lang="en-US" sz="1800"/>
              <a:t>Music recommendation for radio channels</a:t>
            </a:r>
          </a:p>
        </p:txBody>
      </p:sp>
    </p:spTree>
    <p:extLst>
      <p:ext uri="{BB962C8B-B14F-4D97-AF65-F5344CB8AC3E}">
        <p14:creationId xmlns:p14="http://schemas.microsoft.com/office/powerpoint/2010/main" val="949259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6" name="Rectangle 135">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561B286B-B2F4-426B-B9BF-78F059BEB8AB}"/>
              </a:ext>
            </a:extLst>
          </p:cNvPr>
          <p:cNvSpPr>
            <a:spLocks noGrp="1"/>
          </p:cNvSpPr>
          <p:nvPr>
            <p:ph type="title"/>
          </p:nvPr>
        </p:nvSpPr>
        <p:spPr>
          <a:xfrm>
            <a:off x="7962519" y="618518"/>
            <a:ext cx="3084891" cy="1478570"/>
          </a:xfrm>
        </p:spPr>
        <p:txBody>
          <a:bodyPr>
            <a:normAutofit/>
          </a:bodyPr>
          <a:lstStyle/>
          <a:p>
            <a:r>
              <a:rPr lang="en-US" sz="3200"/>
              <a:t>Data source</a:t>
            </a:r>
          </a:p>
        </p:txBody>
      </p:sp>
      <p:pic>
        <p:nvPicPr>
          <p:cNvPr id="3074" name="Picture 2" descr="Free Music Archive on Twitter: &quot;FMA Update: Of the original 8,292 ...">
            <a:extLst>
              <a:ext uri="{FF2B5EF4-FFF2-40B4-BE49-F238E27FC236}">
                <a16:creationId xmlns:a16="http://schemas.microsoft.com/office/drawing/2014/main" id="{9E2629F0-D9C5-4D06-A12D-B258875D82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47" r="-2" b="6220"/>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0" name="Rectangle 139">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1"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Rectangle 142">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4"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Rectangle 167">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9"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4"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Rectangle 179">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1"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1D8F76E-A6C6-46E3-BF95-947CBEA16CBE}"/>
              </a:ext>
            </a:extLst>
          </p:cNvPr>
          <p:cNvSpPr>
            <a:spLocks noGrp="1"/>
          </p:cNvSpPr>
          <p:nvPr>
            <p:ph idx="1"/>
          </p:nvPr>
        </p:nvSpPr>
        <p:spPr>
          <a:xfrm>
            <a:off x="7962519" y="2249487"/>
            <a:ext cx="3084892" cy="3541714"/>
          </a:xfrm>
        </p:spPr>
        <p:txBody>
          <a:bodyPr>
            <a:normAutofit/>
          </a:bodyPr>
          <a:lstStyle/>
          <a:p>
            <a:r>
              <a:rPr lang="en-US" sz="1800" dirty="0"/>
              <a:t>Free Music Archive</a:t>
            </a:r>
          </a:p>
          <a:p>
            <a:r>
              <a:rPr lang="en-US" sz="1800" dirty="0"/>
              <a:t>FMA small + metadata</a:t>
            </a:r>
          </a:p>
          <a:p>
            <a:r>
              <a:rPr lang="en-US" sz="1800" dirty="0"/>
              <a:t>8,000 tracks with 8 genres</a:t>
            </a:r>
          </a:p>
          <a:p>
            <a:r>
              <a:rPr lang="en-US" sz="1800" dirty="0"/>
              <a:t>Electronic </a:t>
            </a:r>
          </a:p>
          <a:p>
            <a:r>
              <a:rPr lang="en-US" sz="1800" dirty="0"/>
              <a:t>Experimental</a:t>
            </a:r>
          </a:p>
          <a:p>
            <a:r>
              <a:rPr lang="en-US" sz="1800" dirty="0"/>
              <a:t>Folk</a:t>
            </a:r>
          </a:p>
          <a:p>
            <a:r>
              <a:rPr lang="en-US" sz="1800" dirty="0"/>
              <a:t>Hip-Hop</a:t>
            </a:r>
          </a:p>
        </p:txBody>
      </p:sp>
      <p:sp>
        <p:nvSpPr>
          <p:cNvPr id="101" name="Content Placeholder 2">
            <a:extLst>
              <a:ext uri="{FF2B5EF4-FFF2-40B4-BE49-F238E27FC236}">
                <a16:creationId xmlns:a16="http://schemas.microsoft.com/office/drawing/2014/main" id="{7DAF8743-0F7F-42C4-BC65-76959536D33D}"/>
              </a:ext>
            </a:extLst>
          </p:cNvPr>
          <p:cNvSpPr txBox="1">
            <a:spLocks/>
          </p:cNvSpPr>
          <p:nvPr/>
        </p:nvSpPr>
        <p:spPr>
          <a:xfrm>
            <a:off x="9679404" y="3655219"/>
            <a:ext cx="2374483" cy="243919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t>Instrumental</a:t>
            </a:r>
          </a:p>
          <a:p>
            <a:r>
              <a:rPr lang="en-US" sz="1800" dirty="0"/>
              <a:t>International</a:t>
            </a:r>
          </a:p>
          <a:p>
            <a:r>
              <a:rPr lang="en-US" sz="1800" dirty="0"/>
              <a:t>Pop</a:t>
            </a:r>
          </a:p>
          <a:p>
            <a:r>
              <a:rPr lang="en-US" sz="1800" dirty="0"/>
              <a:t>Rock</a:t>
            </a:r>
          </a:p>
          <a:p>
            <a:endParaRPr lang="en-US" sz="1800" dirty="0"/>
          </a:p>
        </p:txBody>
      </p:sp>
    </p:spTree>
    <p:extLst>
      <p:ext uri="{BB962C8B-B14F-4D97-AF65-F5344CB8AC3E}">
        <p14:creationId xmlns:p14="http://schemas.microsoft.com/office/powerpoint/2010/main" val="174192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098" name="Picture 2" descr="Importance of the music &quot;my opinion&quot; — Steemit">
            <a:extLst>
              <a:ext uri="{FF2B5EF4-FFF2-40B4-BE49-F238E27FC236}">
                <a16:creationId xmlns:a16="http://schemas.microsoft.com/office/drawing/2014/main" id="{74D9E98F-88AA-4FA9-A63C-3059E51E9345}"/>
              </a:ext>
            </a:extLst>
          </p:cNvPr>
          <p:cNvPicPr>
            <a:picLocks noChangeAspect="1" noChangeArrowheads="1"/>
          </p:cNvPicPr>
          <p:nvPr/>
        </p:nvPicPr>
        <p:blipFill rotWithShape="1">
          <a:blip r:embed="rId5">
            <a:duotone>
              <a:prstClr val="black"/>
              <a:schemeClr val="accent5">
                <a:tint val="45000"/>
                <a:satMod val="400000"/>
              </a:schemeClr>
            </a:duotone>
            <a:alphaModFix/>
            <a:extLst>
              <a:ext uri="{28A0092B-C50C-407E-A947-70E740481C1C}">
                <a14:useLocalDpi xmlns:a14="http://schemas.microsoft.com/office/drawing/2010/main" val="0"/>
              </a:ext>
            </a:extLst>
          </a:blip>
          <a:srcRect t="9973"/>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76"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97"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8"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9"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0"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78" name="Group 77">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1"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2"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3"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4"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5"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6"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79" name="Group 78">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87"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88"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89"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0"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0" name="Group 79">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1"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2"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3"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4"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85"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6"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3C1A5816-3F58-45AC-B2C7-6672537E8DC3}"/>
              </a:ext>
            </a:extLst>
          </p:cNvPr>
          <p:cNvSpPr>
            <a:spLocks noGrp="1"/>
          </p:cNvSpPr>
          <p:nvPr>
            <p:ph type="title"/>
          </p:nvPr>
        </p:nvSpPr>
        <p:spPr>
          <a:xfrm>
            <a:off x="1143001" y="1007533"/>
            <a:ext cx="9905998" cy="1092200"/>
          </a:xfrm>
        </p:spPr>
        <p:txBody>
          <a:bodyPr>
            <a:normAutofit/>
          </a:bodyPr>
          <a:lstStyle/>
          <a:p>
            <a:pPr algn="ctr"/>
            <a:r>
              <a:rPr lang="en-US" dirty="0"/>
              <a:t>Principal component analysis</a:t>
            </a:r>
          </a:p>
        </p:txBody>
      </p:sp>
      <p:pic>
        <p:nvPicPr>
          <p:cNvPr id="4104" name="Picture 8">
            <a:extLst>
              <a:ext uri="{FF2B5EF4-FFF2-40B4-BE49-F238E27FC236}">
                <a16:creationId xmlns:a16="http://schemas.microsoft.com/office/drawing/2014/main" id="{A2267B5B-8F35-4141-BC83-7EBEF52A1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80" y="2225965"/>
            <a:ext cx="5669295" cy="384542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A35BB3A-8956-467B-8030-6C24E7FC6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1175" y="2216440"/>
            <a:ext cx="5669295" cy="384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5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7A131795-DD09-4633-B065-45CE2C8376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043" y="842328"/>
            <a:ext cx="5272332" cy="2458827"/>
          </a:xfrm>
          <a:prstGeom prst="rect">
            <a:avLst/>
          </a:prstGeom>
          <a:noFill/>
          <a:extLst>
            <a:ext uri="{909E8E84-426E-40DD-AFC4-6F175D3DCCD1}">
              <a14:hiddenFill xmlns:a14="http://schemas.microsoft.com/office/drawing/2010/main">
                <a:solidFill>
                  <a:srgbClr val="FFFFFF"/>
                </a:solidFill>
              </a14:hiddenFill>
            </a:ext>
          </a:extLst>
        </p:spPr>
      </p:pic>
      <p:cxnSp>
        <p:nvCxnSpPr>
          <p:cNvPr id="6154" name="Straight Connector 7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152" name="Picture 8">
            <a:extLst>
              <a:ext uri="{FF2B5EF4-FFF2-40B4-BE49-F238E27FC236}">
                <a16:creationId xmlns:a16="http://schemas.microsoft.com/office/drawing/2014/main" id="{A3A60C24-FD19-43A6-838D-95F13D1054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20283" y="840149"/>
            <a:ext cx="5281673" cy="2463183"/>
          </a:xfrm>
          <a:prstGeom prst="rect">
            <a:avLst/>
          </a:prstGeom>
          <a:noFill/>
          <a:extLst>
            <a:ext uri="{909E8E84-426E-40DD-AFC4-6F175D3DCCD1}">
              <a14:hiddenFill xmlns:a14="http://schemas.microsoft.com/office/drawing/2010/main">
                <a:solidFill>
                  <a:srgbClr val="FFFFFF"/>
                </a:solidFill>
              </a14:hiddenFill>
            </a:ext>
          </a:extLst>
        </p:spPr>
      </p:pic>
      <p:cxnSp>
        <p:nvCxnSpPr>
          <p:cNvPr id="6155" name="Straight Connector 7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156" name="Straight Connector 8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150" name="Picture 6">
            <a:extLst>
              <a:ext uri="{FF2B5EF4-FFF2-40B4-BE49-F238E27FC236}">
                <a16:creationId xmlns:a16="http://schemas.microsoft.com/office/drawing/2014/main" id="{9E6CA89B-4CA8-4907-ADF1-B8FDA223C49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0043" y="3556845"/>
            <a:ext cx="5272332" cy="245882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9C9D5BC8-E142-4EBD-ABBF-0FB1020C2DD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29627" y="3552489"/>
            <a:ext cx="5281673" cy="246318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3BB22163-F483-4946-B1B6-B630A7864419}"/>
              </a:ext>
            </a:extLst>
          </p:cNvPr>
          <p:cNvSpPr>
            <a:spLocks noGrp="1"/>
          </p:cNvSpPr>
          <p:nvPr>
            <p:ph type="title"/>
          </p:nvPr>
        </p:nvSpPr>
        <p:spPr>
          <a:xfrm>
            <a:off x="1239014" y="186662"/>
            <a:ext cx="9726480" cy="653487"/>
          </a:xfrm>
        </p:spPr>
        <p:txBody>
          <a:bodyPr>
            <a:normAutofit/>
          </a:bodyPr>
          <a:lstStyle/>
          <a:p>
            <a:pPr algn="ctr"/>
            <a:r>
              <a:rPr lang="en-US" dirty="0"/>
              <a:t>Mel Spectrogram</a:t>
            </a:r>
          </a:p>
        </p:txBody>
      </p:sp>
    </p:spTree>
    <p:extLst>
      <p:ext uri="{BB962C8B-B14F-4D97-AF65-F5344CB8AC3E}">
        <p14:creationId xmlns:p14="http://schemas.microsoft.com/office/powerpoint/2010/main" val="173386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34C345C5-ED5C-44C7-B206-1B1988CF1C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6661" y="847952"/>
            <a:ext cx="5295672" cy="2458827"/>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128" name="Picture 8">
            <a:extLst>
              <a:ext uri="{FF2B5EF4-FFF2-40B4-BE49-F238E27FC236}">
                <a16:creationId xmlns:a16="http://schemas.microsoft.com/office/drawing/2014/main" id="{F3BE2736-6BE1-4B2D-B2D1-63460E090E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20284" y="843596"/>
            <a:ext cx="5305055" cy="2463183"/>
          </a:xfrm>
          <a:prstGeom prst="rect">
            <a:avLst/>
          </a:prstGeom>
          <a:noFill/>
          <a:extLst>
            <a:ext uri="{909E8E84-426E-40DD-AFC4-6F175D3DCCD1}">
              <a14:hiddenFill xmlns:a14="http://schemas.microsoft.com/office/drawing/2010/main">
                <a:solidFill>
                  <a:srgbClr val="FFFFFF"/>
                </a:solidFill>
              </a14:hiddenFill>
            </a:ext>
          </a:extLst>
        </p:spPr>
      </p:pic>
      <p:cxnSp>
        <p:nvCxnSpPr>
          <p:cNvPr id="193" name="Straight Connector 19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14">
            <a:extLst>
              <a:ext uri="{FF2B5EF4-FFF2-40B4-BE49-F238E27FC236}">
                <a16:creationId xmlns:a16="http://schemas.microsoft.com/office/drawing/2014/main" id="{D2F19CFA-C252-4783-8C81-8D2001DDEB8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65194" y="3553395"/>
            <a:ext cx="5295672" cy="24588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A020BB8-4B63-422E-82F4-08A84BBAC80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31135" y="3551218"/>
            <a:ext cx="5305055" cy="2463183"/>
          </a:xfrm>
          <a:prstGeom prst="rect">
            <a:avLst/>
          </a:prstGeom>
          <a:noFill/>
          <a:extLst>
            <a:ext uri="{909E8E84-426E-40DD-AFC4-6F175D3DCCD1}">
              <a14:hiddenFill xmlns:a14="http://schemas.microsoft.com/office/drawing/2010/main">
                <a:solidFill>
                  <a:srgbClr val="FFFFFF"/>
                </a:solidFill>
              </a14:hiddenFill>
            </a:ext>
          </a:extLst>
        </p:spPr>
      </p:pic>
      <p:sp>
        <p:nvSpPr>
          <p:cNvPr id="134" name="Title 1">
            <a:extLst>
              <a:ext uri="{FF2B5EF4-FFF2-40B4-BE49-F238E27FC236}">
                <a16:creationId xmlns:a16="http://schemas.microsoft.com/office/drawing/2014/main" id="{E49D4034-C58A-409E-B4E8-5E6DCAAA047E}"/>
              </a:ext>
            </a:extLst>
          </p:cNvPr>
          <p:cNvSpPr>
            <a:spLocks noGrp="1"/>
          </p:cNvSpPr>
          <p:nvPr>
            <p:ph type="title"/>
          </p:nvPr>
        </p:nvSpPr>
        <p:spPr>
          <a:xfrm>
            <a:off x="1239014" y="186662"/>
            <a:ext cx="9726480" cy="653487"/>
          </a:xfrm>
        </p:spPr>
        <p:txBody>
          <a:bodyPr>
            <a:normAutofit/>
          </a:bodyPr>
          <a:lstStyle/>
          <a:p>
            <a:pPr algn="ctr"/>
            <a:r>
              <a:rPr lang="en-US" dirty="0"/>
              <a:t>Mel spectrogram</a:t>
            </a:r>
          </a:p>
        </p:txBody>
      </p:sp>
    </p:spTree>
    <p:extLst>
      <p:ext uri="{BB962C8B-B14F-4D97-AF65-F5344CB8AC3E}">
        <p14:creationId xmlns:p14="http://schemas.microsoft.com/office/powerpoint/2010/main" val="863286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2" descr="Data Preprocessing &amp; Feature Engineering in Machine Learning – mc.ai">
            <a:extLst>
              <a:ext uri="{FF2B5EF4-FFF2-40B4-BE49-F238E27FC236}">
                <a16:creationId xmlns:a16="http://schemas.microsoft.com/office/drawing/2014/main" id="{BC2AD129-6659-4257-92A5-A6810FAF9B3D}"/>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b="7760"/>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CDD65220-92C2-4702-80FD-F021D61ABF06}"/>
              </a:ext>
            </a:extLst>
          </p:cNvPr>
          <p:cNvSpPr>
            <a:spLocks noGrp="1"/>
          </p:cNvSpPr>
          <p:nvPr>
            <p:ph type="title"/>
          </p:nvPr>
        </p:nvSpPr>
        <p:spPr>
          <a:xfrm>
            <a:off x="1143001" y="1007533"/>
            <a:ext cx="9905998" cy="1092200"/>
          </a:xfrm>
        </p:spPr>
        <p:txBody>
          <a:bodyPr>
            <a:normAutofit/>
          </a:bodyPr>
          <a:lstStyle/>
          <a:p>
            <a:pPr algn="ctr"/>
            <a:r>
              <a:rPr lang="en-US" dirty="0"/>
              <a:t>Data Preparation</a:t>
            </a:r>
            <a:endParaRPr lang="en-US"/>
          </a:p>
        </p:txBody>
      </p:sp>
      <p:sp>
        <p:nvSpPr>
          <p:cNvPr id="3" name="Content Placeholder 2">
            <a:extLst>
              <a:ext uri="{FF2B5EF4-FFF2-40B4-BE49-F238E27FC236}">
                <a16:creationId xmlns:a16="http://schemas.microsoft.com/office/drawing/2014/main" id="{2B4D2743-7A88-4969-A606-02A82F64A116}"/>
              </a:ext>
            </a:extLst>
          </p:cNvPr>
          <p:cNvSpPr>
            <a:spLocks noGrp="1"/>
          </p:cNvSpPr>
          <p:nvPr>
            <p:ph idx="1"/>
          </p:nvPr>
        </p:nvSpPr>
        <p:spPr>
          <a:xfrm>
            <a:off x="1143001" y="2252134"/>
            <a:ext cx="9905999" cy="3454399"/>
          </a:xfrm>
        </p:spPr>
        <p:txBody>
          <a:bodyPr anchor="ctr">
            <a:normAutofit/>
          </a:bodyPr>
          <a:lstStyle/>
          <a:p>
            <a:r>
              <a:rPr lang="en-US" sz="2000" dirty="0"/>
              <a:t>Create spectrogram array using librosa</a:t>
            </a:r>
          </a:p>
          <a:p>
            <a:r>
              <a:rPr lang="en-US" sz="2000" dirty="0"/>
              <a:t>Convert decibel array to power array</a:t>
            </a:r>
          </a:p>
          <a:p>
            <a:r>
              <a:rPr lang="en-US" sz="2000" dirty="0"/>
              <a:t>Log scale</a:t>
            </a:r>
          </a:p>
          <a:p>
            <a:r>
              <a:rPr lang="en-US" sz="2000" dirty="0"/>
              <a:t>Target matrix as categorical</a:t>
            </a:r>
          </a:p>
          <a:p>
            <a:endParaRPr lang="en-US" sz="2000" dirty="0"/>
          </a:p>
        </p:txBody>
      </p:sp>
    </p:spTree>
    <p:extLst>
      <p:ext uri="{BB962C8B-B14F-4D97-AF65-F5344CB8AC3E}">
        <p14:creationId xmlns:p14="http://schemas.microsoft.com/office/powerpoint/2010/main" val="267072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D4EB5874-3A25-47F2-8C76-5FAADECF595F}"/>
              </a:ext>
            </a:extLst>
          </p:cNvPr>
          <p:cNvPicPr>
            <a:picLocks noChangeAspect="1"/>
          </p:cNvPicPr>
          <p:nvPr/>
        </p:nvPicPr>
        <p:blipFill rotWithShape="1">
          <a:blip r:embed="rId3">
            <a:duotone>
              <a:prstClr val="black"/>
              <a:schemeClr val="accent5">
                <a:tint val="45000"/>
                <a:satMod val="400000"/>
              </a:schemeClr>
            </a:duotone>
            <a:alphaModFix/>
          </a:blip>
          <a:srcRect l="7139" r="-1" b="-1"/>
          <a:stretch/>
        </p:blipFill>
        <p:spPr>
          <a:xfrm>
            <a:off x="3611" y="10"/>
            <a:ext cx="12188389" cy="6857990"/>
          </a:xfrm>
          <a:prstGeom prst="rect">
            <a:avLst/>
          </a:prstGeom>
        </p:spPr>
      </p:pic>
      <p:sp>
        <p:nvSpPr>
          <p:cNvPr id="2" name="Title 1">
            <a:extLst>
              <a:ext uri="{FF2B5EF4-FFF2-40B4-BE49-F238E27FC236}">
                <a16:creationId xmlns:a16="http://schemas.microsoft.com/office/drawing/2014/main" id="{A886E985-7FA3-4299-8D2D-FFB006819B92}"/>
              </a:ext>
            </a:extLst>
          </p:cNvPr>
          <p:cNvSpPr>
            <a:spLocks noGrp="1"/>
          </p:cNvSpPr>
          <p:nvPr>
            <p:ph type="title"/>
          </p:nvPr>
        </p:nvSpPr>
        <p:spPr/>
        <p:txBody>
          <a:bodyPr/>
          <a:lstStyle/>
          <a:p>
            <a:r>
              <a:rPr lang="en-US" dirty="0"/>
              <a:t>Convolutional recurrent neural network</a:t>
            </a:r>
          </a:p>
        </p:txBody>
      </p:sp>
      <p:graphicFrame>
        <p:nvGraphicFramePr>
          <p:cNvPr id="4" name="Content Placeholder 3">
            <a:extLst>
              <a:ext uri="{FF2B5EF4-FFF2-40B4-BE49-F238E27FC236}">
                <a16:creationId xmlns:a16="http://schemas.microsoft.com/office/drawing/2014/main" id="{4825BB32-FB2F-445D-9B62-97E12F83C382}"/>
              </a:ext>
            </a:extLst>
          </p:cNvPr>
          <p:cNvGraphicFramePr>
            <a:graphicFrameLocks noGrp="1"/>
          </p:cNvGraphicFramePr>
          <p:nvPr>
            <p:ph idx="1"/>
            <p:extLst>
              <p:ext uri="{D42A27DB-BD31-4B8C-83A1-F6EECF244321}">
                <p14:modId xmlns:p14="http://schemas.microsoft.com/office/powerpoint/2010/main" val="1754878414"/>
              </p:ext>
            </p:extLst>
          </p:nvPr>
        </p:nvGraphicFramePr>
        <p:xfrm>
          <a:off x="-3176" y="1098958"/>
          <a:ext cx="12195176" cy="3875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Straight Arrow Connector 5">
            <a:extLst>
              <a:ext uri="{FF2B5EF4-FFF2-40B4-BE49-F238E27FC236}">
                <a16:creationId xmlns:a16="http://schemas.microsoft.com/office/drawing/2014/main" id="{410FB430-CFFD-4448-903A-3275166EECBD}"/>
              </a:ext>
            </a:extLst>
          </p:cNvPr>
          <p:cNvCxnSpPr/>
          <p:nvPr/>
        </p:nvCxnSpPr>
        <p:spPr>
          <a:xfrm>
            <a:off x="3531765" y="2810312"/>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4438A1C3-67F5-45F6-9083-E0B99CCF3293}"/>
              </a:ext>
            </a:extLst>
          </p:cNvPr>
          <p:cNvCxnSpPr/>
          <p:nvPr/>
        </p:nvCxnSpPr>
        <p:spPr>
          <a:xfrm>
            <a:off x="3531765" y="3038213"/>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9" name="Arrow: Curved Down 8">
            <a:extLst>
              <a:ext uri="{FF2B5EF4-FFF2-40B4-BE49-F238E27FC236}">
                <a16:creationId xmlns:a16="http://schemas.microsoft.com/office/drawing/2014/main" id="{9C0EB243-CAA1-4C75-A618-BA4487A31FD9}"/>
              </a:ext>
            </a:extLst>
          </p:cNvPr>
          <p:cNvSpPr/>
          <p:nvPr/>
        </p:nvSpPr>
        <p:spPr>
          <a:xfrm>
            <a:off x="3900882" y="3084353"/>
            <a:ext cx="553673" cy="30200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Down 11">
            <a:extLst>
              <a:ext uri="{FF2B5EF4-FFF2-40B4-BE49-F238E27FC236}">
                <a16:creationId xmlns:a16="http://schemas.microsoft.com/office/drawing/2014/main" id="{ABA2326F-EEFC-4972-B967-733233C890B8}"/>
              </a:ext>
            </a:extLst>
          </p:cNvPr>
          <p:cNvSpPr/>
          <p:nvPr/>
        </p:nvSpPr>
        <p:spPr>
          <a:xfrm rot="10800000">
            <a:off x="3892487" y="3432125"/>
            <a:ext cx="553673" cy="30200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182DEB08-4982-470E-A059-25DD92435C83}"/>
              </a:ext>
            </a:extLst>
          </p:cNvPr>
          <p:cNvSpPr txBox="1"/>
          <p:nvPr/>
        </p:nvSpPr>
        <p:spPr>
          <a:xfrm>
            <a:off x="3969800" y="3212397"/>
            <a:ext cx="486561" cy="369332"/>
          </a:xfrm>
          <a:prstGeom prst="rect">
            <a:avLst/>
          </a:prstGeom>
          <a:noFill/>
        </p:spPr>
        <p:txBody>
          <a:bodyPr wrap="square" rtlCol="0">
            <a:spAutoFit/>
          </a:bodyPr>
          <a:lstStyle/>
          <a:p>
            <a:r>
              <a:rPr lang="en-US" dirty="0"/>
              <a:t>3x</a:t>
            </a:r>
          </a:p>
        </p:txBody>
      </p:sp>
      <p:cxnSp>
        <p:nvCxnSpPr>
          <p:cNvPr id="14" name="Straight Arrow Connector 13">
            <a:extLst>
              <a:ext uri="{FF2B5EF4-FFF2-40B4-BE49-F238E27FC236}">
                <a16:creationId xmlns:a16="http://schemas.microsoft.com/office/drawing/2014/main" id="{FD83034B-9DEA-434A-AB4D-F454CC6A60DB}"/>
              </a:ext>
            </a:extLst>
          </p:cNvPr>
          <p:cNvCxnSpPr/>
          <p:nvPr/>
        </p:nvCxnSpPr>
        <p:spPr>
          <a:xfrm>
            <a:off x="9086675" y="3038213"/>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4DA4968F-5503-4C53-9EA4-6E5BCAD66F74}"/>
              </a:ext>
            </a:extLst>
          </p:cNvPr>
          <p:cNvCxnSpPr>
            <a:cxnSpLocks/>
          </p:cNvCxnSpPr>
          <p:nvPr/>
        </p:nvCxnSpPr>
        <p:spPr>
          <a:xfrm rot="10800000" flipV="1">
            <a:off x="2474756" y="2898397"/>
            <a:ext cx="1560348" cy="139816"/>
          </a:xfrm>
          <a:prstGeom prst="bentConnector3">
            <a:avLst>
              <a:gd name="adj1" fmla="val 110215"/>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1" name="Connector: Elbow 60">
            <a:extLst>
              <a:ext uri="{FF2B5EF4-FFF2-40B4-BE49-F238E27FC236}">
                <a16:creationId xmlns:a16="http://schemas.microsoft.com/office/drawing/2014/main" id="{8DB3C0F9-113D-43F8-8AC8-4DF347FEC666}"/>
              </a:ext>
            </a:extLst>
          </p:cNvPr>
          <p:cNvCxnSpPr>
            <a:cxnSpLocks/>
          </p:cNvCxnSpPr>
          <p:nvPr/>
        </p:nvCxnSpPr>
        <p:spPr>
          <a:xfrm rot="10800000" flipV="1">
            <a:off x="3967991" y="2771002"/>
            <a:ext cx="209728" cy="127395"/>
          </a:xfrm>
          <a:prstGeom prst="bentConnector3">
            <a:avLst>
              <a:gd name="adj1" fmla="val -57998"/>
            </a:avLst>
          </a:prstGeom>
          <a:ln>
            <a:solidFill>
              <a:schemeClr val="tx1"/>
            </a:solidFill>
          </a:ln>
        </p:spPr>
        <p:style>
          <a:lnRef idx="3">
            <a:schemeClr val="accent1"/>
          </a:lnRef>
          <a:fillRef idx="0">
            <a:schemeClr val="accent1"/>
          </a:fillRef>
          <a:effectRef idx="2">
            <a:schemeClr val="accent1"/>
          </a:effectRef>
          <a:fontRef idx="minor">
            <a:schemeClr val="tx1"/>
          </a:fontRef>
        </p:style>
      </p:cxnSp>
      <p:pic>
        <p:nvPicPr>
          <p:cNvPr id="7172" name="Picture 4">
            <a:extLst>
              <a:ext uri="{FF2B5EF4-FFF2-40B4-BE49-F238E27FC236}">
                <a16:creationId xmlns:a16="http://schemas.microsoft.com/office/drawing/2014/main" id="{AAA96A15-F546-4FED-BA6E-E37958B2E8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6414" y="3734130"/>
            <a:ext cx="4269484" cy="293527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803BA9BB-3223-4BB0-99AD-80219CD820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2531" y="3734130"/>
            <a:ext cx="4269484" cy="293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82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F0374AB7-263F-47D3-8933-AE9BC90F4CB3}"/>
              </a:ext>
            </a:extLst>
          </p:cNvPr>
          <p:cNvPicPr>
            <a:picLocks noChangeAspect="1"/>
          </p:cNvPicPr>
          <p:nvPr/>
        </p:nvPicPr>
        <p:blipFill rotWithShape="1">
          <a:blip r:embed="rId3">
            <a:duotone>
              <a:prstClr val="black"/>
              <a:schemeClr val="accent5">
                <a:tint val="45000"/>
                <a:satMod val="400000"/>
              </a:schemeClr>
            </a:duotone>
            <a:alphaModFix/>
          </a:blip>
          <a:srcRect l="7139" r="-1" b="-1"/>
          <a:stretch/>
        </p:blipFill>
        <p:spPr>
          <a:xfrm>
            <a:off x="3611" y="10"/>
            <a:ext cx="12188389" cy="6857990"/>
          </a:xfrm>
          <a:prstGeom prst="rect">
            <a:avLst/>
          </a:prstGeom>
        </p:spPr>
      </p:pic>
      <p:sp>
        <p:nvSpPr>
          <p:cNvPr id="2" name="Title 1">
            <a:extLst>
              <a:ext uri="{FF2B5EF4-FFF2-40B4-BE49-F238E27FC236}">
                <a16:creationId xmlns:a16="http://schemas.microsoft.com/office/drawing/2014/main" id="{EF27C1CF-34C6-421C-82B2-519B2CE5016F}"/>
              </a:ext>
            </a:extLst>
          </p:cNvPr>
          <p:cNvSpPr>
            <a:spLocks noGrp="1"/>
          </p:cNvSpPr>
          <p:nvPr>
            <p:ph type="title"/>
          </p:nvPr>
        </p:nvSpPr>
        <p:spPr>
          <a:xfrm>
            <a:off x="1141413" y="618518"/>
            <a:ext cx="9905998" cy="1478570"/>
          </a:xfrm>
        </p:spPr>
        <p:txBody>
          <a:bodyPr/>
          <a:lstStyle/>
          <a:p>
            <a:pPr algn="ctr"/>
            <a:r>
              <a:rPr lang="en-US"/>
              <a:t>CNN – rnn in Parallel </a:t>
            </a:r>
            <a:endParaRPr lang="en-US" dirty="0"/>
          </a:p>
        </p:txBody>
      </p:sp>
      <p:graphicFrame>
        <p:nvGraphicFramePr>
          <p:cNvPr id="5" name="Diagram 4">
            <a:extLst>
              <a:ext uri="{FF2B5EF4-FFF2-40B4-BE49-F238E27FC236}">
                <a16:creationId xmlns:a16="http://schemas.microsoft.com/office/drawing/2014/main" id="{698D0B74-8F0C-4848-AB7C-D0B82F9AD727}"/>
              </a:ext>
            </a:extLst>
          </p:cNvPr>
          <p:cNvGraphicFramePr/>
          <p:nvPr>
            <p:extLst>
              <p:ext uri="{D42A27DB-BD31-4B8C-83A1-F6EECF244321}">
                <p14:modId xmlns:p14="http://schemas.microsoft.com/office/powerpoint/2010/main" val="462496099"/>
              </p:ext>
            </p:extLst>
          </p:nvPr>
        </p:nvGraphicFramePr>
        <p:xfrm>
          <a:off x="1" y="719667"/>
          <a:ext cx="11778142" cy="4213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FC6EC339-2080-45CB-BBA6-1ED75F8165F7}"/>
              </a:ext>
            </a:extLst>
          </p:cNvPr>
          <p:cNvGraphicFramePr/>
          <p:nvPr>
            <p:extLst>
              <p:ext uri="{D42A27DB-BD31-4B8C-83A1-F6EECF244321}">
                <p14:modId xmlns:p14="http://schemas.microsoft.com/office/powerpoint/2010/main" val="2410125446"/>
              </p:ext>
            </p:extLst>
          </p:nvPr>
        </p:nvGraphicFramePr>
        <p:xfrm>
          <a:off x="1679663" y="2715596"/>
          <a:ext cx="6575104" cy="9084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95" name="Straight Arrow Connector 94">
            <a:extLst>
              <a:ext uri="{FF2B5EF4-FFF2-40B4-BE49-F238E27FC236}">
                <a16:creationId xmlns:a16="http://schemas.microsoft.com/office/drawing/2014/main" id="{E9B103F1-36C3-4CFF-A99A-5FC47BC93BA3}"/>
              </a:ext>
            </a:extLst>
          </p:cNvPr>
          <p:cNvCxnSpPr/>
          <p:nvPr/>
        </p:nvCxnSpPr>
        <p:spPr>
          <a:xfrm>
            <a:off x="3506598" y="2299981"/>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96" name="Straight Arrow Connector 95">
            <a:extLst>
              <a:ext uri="{FF2B5EF4-FFF2-40B4-BE49-F238E27FC236}">
                <a16:creationId xmlns:a16="http://schemas.microsoft.com/office/drawing/2014/main" id="{10E8B5C7-4F6D-42A5-AB16-AD944832A0B8}"/>
              </a:ext>
            </a:extLst>
          </p:cNvPr>
          <p:cNvCxnSpPr/>
          <p:nvPr/>
        </p:nvCxnSpPr>
        <p:spPr>
          <a:xfrm>
            <a:off x="4219662" y="2299981"/>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70DF00F1-CD1A-4149-B870-63557581689B}"/>
              </a:ext>
            </a:extLst>
          </p:cNvPr>
          <p:cNvCxnSpPr/>
          <p:nvPr/>
        </p:nvCxnSpPr>
        <p:spPr>
          <a:xfrm>
            <a:off x="3741490" y="3323438"/>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98" name="Straight Arrow Connector 97">
            <a:extLst>
              <a:ext uri="{FF2B5EF4-FFF2-40B4-BE49-F238E27FC236}">
                <a16:creationId xmlns:a16="http://schemas.microsoft.com/office/drawing/2014/main" id="{FBD32485-A601-4CC7-9542-E0BD47AEAA1A}"/>
              </a:ext>
            </a:extLst>
          </p:cNvPr>
          <p:cNvCxnSpPr/>
          <p:nvPr/>
        </p:nvCxnSpPr>
        <p:spPr>
          <a:xfrm>
            <a:off x="8766495" y="2826196"/>
            <a:ext cx="159391"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99" name="TextBox 98">
            <a:extLst>
              <a:ext uri="{FF2B5EF4-FFF2-40B4-BE49-F238E27FC236}">
                <a16:creationId xmlns:a16="http://schemas.microsoft.com/office/drawing/2014/main" id="{47612D89-6A66-4AE1-A750-2AEFCF975DAC}"/>
              </a:ext>
            </a:extLst>
          </p:cNvPr>
          <p:cNvSpPr txBox="1"/>
          <p:nvPr/>
        </p:nvSpPr>
        <p:spPr>
          <a:xfrm>
            <a:off x="5748301" y="1720331"/>
            <a:ext cx="486561" cy="369332"/>
          </a:xfrm>
          <a:prstGeom prst="rect">
            <a:avLst/>
          </a:prstGeom>
          <a:noFill/>
        </p:spPr>
        <p:txBody>
          <a:bodyPr wrap="square" rtlCol="0">
            <a:spAutoFit/>
          </a:bodyPr>
          <a:lstStyle/>
          <a:p>
            <a:r>
              <a:rPr lang="en-US" dirty="0"/>
              <a:t>5x</a:t>
            </a:r>
          </a:p>
        </p:txBody>
      </p:sp>
      <p:sp>
        <p:nvSpPr>
          <p:cNvPr id="100" name="Arrow: Curved Down 99">
            <a:extLst>
              <a:ext uri="{FF2B5EF4-FFF2-40B4-BE49-F238E27FC236}">
                <a16:creationId xmlns:a16="http://schemas.microsoft.com/office/drawing/2014/main" id="{FEC7E979-16DC-476C-B931-630C07A8829C}"/>
              </a:ext>
            </a:extLst>
          </p:cNvPr>
          <p:cNvSpPr/>
          <p:nvPr/>
        </p:nvSpPr>
        <p:spPr>
          <a:xfrm>
            <a:off x="5681189" y="1590126"/>
            <a:ext cx="553673" cy="30200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Arrow: Curved Down 100">
            <a:extLst>
              <a:ext uri="{FF2B5EF4-FFF2-40B4-BE49-F238E27FC236}">
                <a16:creationId xmlns:a16="http://schemas.microsoft.com/office/drawing/2014/main" id="{72CBA4CD-F9E7-4F37-AE55-12E3E892AA5B}"/>
              </a:ext>
            </a:extLst>
          </p:cNvPr>
          <p:cNvSpPr/>
          <p:nvPr/>
        </p:nvSpPr>
        <p:spPr>
          <a:xfrm rot="10800000">
            <a:off x="5681189" y="1917865"/>
            <a:ext cx="553673" cy="30200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a:extLst>
              <a:ext uri="{FF2B5EF4-FFF2-40B4-BE49-F238E27FC236}">
                <a16:creationId xmlns:a16="http://schemas.microsoft.com/office/drawing/2014/main" id="{5AF01291-A2DD-4458-B23F-9FE0EC3869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01419" y="3715389"/>
            <a:ext cx="4262403" cy="293040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DFCCDE1-288A-46D3-8F23-543DB8E349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34862" y="3715389"/>
            <a:ext cx="4262403" cy="293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6274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1301</Words>
  <Application>Microsoft Office PowerPoint</Application>
  <PresentationFormat>Widescreen</PresentationFormat>
  <Paragraphs>175</Paragraphs>
  <Slides>19</Slides>
  <Notes>19</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Tw Cen MT</vt:lpstr>
      <vt:lpstr>Circuit</vt:lpstr>
      <vt:lpstr>Audio classification</vt:lpstr>
      <vt:lpstr>Audio and machine learning</vt:lpstr>
      <vt:lpstr>Data source</vt:lpstr>
      <vt:lpstr>Principal component analysis</vt:lpstr>
      <vt:lpstr>Mel Spectrogram</vt:lpstr>
      <vt:lpstr>Mel spectrogram</vt:lpstr>
      <vt:lpstr>Data Preparation</vt:lpstr>
      <vt:lpstr>Convolutional recurrent neural network</vt:lpstr>
      <vt:lpstr>CNN – rnn in Parallel </vt:lpstr>
      <vt:lpstr>CRNN | cnn-rnn parallel</vt:lpstr>
      <vt:lpstr>Accuracy</vt:lpstr>
      <vt:lpstr>Human vs model – difficult tracks</vt:lpstr>
      <vt:lpstr>Human vs model – difficult tracks</vt:lpstr>
      <vt:lpstr>Human vs model – difficult tracks</vt:lpstr>
      <vt:lpstr>Human vs model – difficult tracks</vt:lpstr>
      <vt:lpstr>Human vs model – difficult tracks</vt:lpstr>
      <vt:lpstr>Future Steps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classification</dc:title>
  <dc:creator>Miriam Gordillo Camejo</dc:creator>
  <cp:lastModifiedBy>Miriam Gordillo Camejo</cp:lastModifiedBy>
  <cp:revision>14</cp:revision>
  <dcterms:created xsi:type="dcterms:W3CDTF">2020-06-09T00:10:46Z</dcterms:created>
  <dcterms:modified xsi:type="dcterms:W3CDTF">2020-06-10T01:56:35Z</dcterms:modified>
</cp:coreProperties>
</file>